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210 네버랜드 Bold" panose="020B0600000101010101" charset="-127"/>
      <p:regular r:id="rId21"/>
    </p:embeddedFont>
    <p:embeddedFont>
      <p:font typeface="210 네버랜드 Light" panose="020B0600000101010101" charset="-127"/>
      <p:regular r:id="rId22"/>
    </p:embeddedFont>
    <p:embeddedFont>
      <p:font typeface="Jeju Hallasan" panose="020B0600000101010101" charset="-127"/>
      <p:regular r:id="rId23"/>
    </p:embeddedFont>
    <p:embeddedFont>
      <p:font typeface="Nanum Gothic Bold" panose="020B0600000101010101" charset="-127"/>
      <p:regular r:id="rId24"/>
    </p:embeddedFont>
    <p:embeddedFont>
      <p:font typeface="Arimo" panose="020B0600000101010101" charset="0"/>
      <p:regular r:id="rId25"/>
    </p:embeddedFont>
    <p:embeddedFont>
      <p:font typeface="Arimo Bold" panose="020B0600000101010101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460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jpe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7.jpe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835900" y="-190500"/>
            <a:ext cx="11150600" cy="11112500"/>
            <a:chOff x="0" y="0"/>
            <a:chExt cx="14867467" cy="148166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867510" cy="14816710"/>
            </a:xfrm>
            <a:custGeom>
              <a:avLst/>
              <a:gdLst/>
              <a:ahLst/>
              <a:cxnLst/>
              <a:rect l="l" t="t" r="r" b="b"/>
              <a:pathLst>
                <a:path w="14867510" h="14816710">
                  <a:moveTo>
                    <a:pt x="0" y="0"/>
                  </a:moveTo>
                  <a:lnTo>
                    <a:pt x="14867510" y="0"/>
                  </a:lnTo>
                  <a:lnTo>
                    <a:pt x="14867510" y="14816710"/>
                  </a:lnTo>
                  <a:lnTo>
                    <a:pt x="0" y="148167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835900" y="0"/>
            <a:ext cx="10452100" cy="10693400"/>
            <a:chOff x="0" y="0"/>
            <a:chExt cx="13936133" cy="142578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936090" cy="14257910"/>
            </a:xfrm>
            <a:custGeom>
              <a:avLst/>
              <a:gdLst/>
              <a:ahLst/>
              <a:cxnLst/>
              <a:rect l="l" t="t" r="r" b="b"/>
              <a:pathLst>
                <a:path w="13936090" h="14257910">
                  <a:moveTo>
                    <a:pt x="0" y="0"/>
                  </a:moveTo>
                  <a:lnTo>
                    <a:pt x="13936090" y="0"/>
                  </a:lnTo>
                  <a:lnTo>
                    <a:pt x="13936090" y="14257910"/>
                  </a:lnTo>
                  <a:lnTo>
                    <a:pt x="0" y="142579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1999"/>
              </a:blip>
              <a:stretch>
                <a:fillRect t="-30" b="-29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977900" y="1689100"/>
            <a:ext cx="6294067" cy="1955800"/>
            <a:chOff x="0" y="0"/>
            <a:chExt cx="8392089" cy="26077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392089" cy="2607733"/>
            </a:xfrm>
            <a:custGeom>
              <a:avLst/>
              <a:gdLst/>
              <a:ahLst/>
              <a:cxnLst/>
              <a:rect l="l" t="t" r="r" b="b"/>
              <a:pathLst>
                <a:path w="8392089" h="2607733">
                  <a:moveTo>
                    <a:pt x="0" y="0"/>
                  </a:moveTo>
                  <a:lnTo>
                    <a:pt x="8392089" y="0"/>
                  </a:lnTo>
                  <a:lnTo>
                    <a:pt x="8392089" y="2607733"/>
                  </a:lnTo>
                  <a:lnTo>
                    <a:pt x="0" y="26077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392089" cy="26267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2001"/>
                </a:lnSpc>
              </a:pPr>
              <a:r>
                <a:rPr lang="en-US" sz="9999">
                  <a:solidFill>
                    <a:srgbClr val="FD6F22"/>
                  </a:solidFill>
                  <a:latin typeface="210 네버랜드 Bold"/>
                  <a:ea typeface="210 네버랜드 Bold"/>
                  <a:cs typeface="210 네버랜드 Bold"/>
                  <a:sym typeface="210 네버랜드 Bold"/>
                </a:rPr>
                <a:t>PORT</a:t>
              </a:r>
              <a:r>
                <a:rPr lang="en-US" sz="9999">
                  <a:solidFill>
                    <a:srgbClr val="FFFFFF"/>
                  </a:solidFill>
                  <a:latin typeface="210 네버랜드 Bold"/>
                  <a:ea typeface="210 네버랜드 Bold"/>
                  <a:cs typeface="210 네버랜드 Bold"/>
                  <a:sym typeface="210 네버랜드 Bold"/>
                </a:rPr>
                <a:t>AL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3644900"/>
            <a:ext cx="5529583" cy="647700"/>
            <a:chOff x="0" y="0"/>
            <a:chExt cx="7372777" cy="863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372777" cy="863600"/>
            </a:xfrm>
            <a:custGeom>
              <a:avLst/>
              <a:gdLst/>
              <a:ahLst/>
              <a:cxnLst/>
              <a:rect l="l" t="t" r="r" b="b"/>
              <a:pathLst>
                <a:path w="7372777" h="863600">
                  <a:moveTo>
                    <a:pt x="0" y="0"/>
                  </a:moveTo>
                  <a:lnTo>
                    <a:pt x="7372777" y="0"/>
                  </a:lnTo>
                  <a:lnTo>
                    <a:pt x="7372777" y="863600"/>
                  </a:lnTo>
                  <a:lnTo>
                    <a:pt x="0" y="863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7372777" cy="8826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210 네버랜드 Light"/>
                  <a:ea typeface="210 네버랜드 Light"/>
                  <a:cs typeface="210 네버랜드 Light"/>
                  <a:sym typeface="210 네버랜드 Light"/>
                </a:rPr>
                <a:t>항만의 디지털 혁신을 열다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8359567"/>
            <a:ext cx="5937813" cy="1308100"/>
            <a:chOff x="0" y="0"/>
            <a:chExt cx="7917084" cy="17441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917083" cy="1744133"/>
            </a:xfrm>
            <a:custGeom>
              <a:avLst/>
              <a:gdLst/>
              <a:ahLst/>
              <a:cxnLst/>
              <a:rect l="l" t="t" r="r" b="b"/>
              <a:pathLst>
                <a:path w="7917083" h="1744133">
                  <a:moveTo>
                    <a:pt x="0" y="0"/>
                  </a:moveTo>
                  <a:lnTo>
                    <a:pt x="7917083" y="0"/>
                  </a:lnTo>
                  <a:lnTo>
                    <a:pt x="7917083" y="1744133"/>
                  </a:lnTo>
                  <a:lnTo>
                    <a:pt x="0" y="17441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7917084" cy="17917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862"/>
                </a:lnSpc>
              </a:pPr>
              <a:r>
                <a:rPr lang="en-US" sz="1999" b="1">
                  <a:solidFill>
                    <a:srgbClr val="FFFFFF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DX 부산 / 경남 11반 30조</a:t>
              </a:r>
            </a:p>
            <a:p>
              <a:pPr algn="l">
                <a:lnSpc>
                  <a:spcPts val="2862"/>
                </a:lnSpc>
              </a:pPr>
              <a:r>
                <a:rPr lang="en-US" sz="1999" b="1">
                  <a:solidFill>
                    <a:srgbClr val="FFFFFF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조장 : 박지우</a:t>
              </a:r>
            </a:p>
            <a:p>
              <a:pPr algn="l">
                <a:lnSpc>
                  <a:spcPts val="2862"/>
                </a:lnSpc>
              </a:pPr>
              <a:r>
                <a:rPr lang="en-US" sz="1999" b="1">
                  <a:solidFill>
                    <a:srgbClr val="FFFFFF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조원 : 양예림, 임세현, 김현진, 김태훈, 임채환, 최동혁</a:t>
              </a:r>
            </a:p>
          </p:txBody>
        </p:sp>
      </p:grpSp>
      <p:sp>
        <p:nvSpPr>
          <p:cNvPr id="15" name="AutoShape 15"/>
          <p:cNvSpPr/>
          <p:nvPr/>
        </p:nvSpPr>
        <p:spPr>
          <a:xfrm>
            <a:off x="1028700" y="3448192"/>
            <a:ext cx="615505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16" name="TextBox 16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Jeju Hallasan"/>
                <a:ea typeface="Jeju Hallasan"/>
                <a:cs typeface="Jeju Hallasan"/>
                <a:sym typeface="Jeju Hallasan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914400" y="-6223000"/>
            <a:ext cx="19151600" cy="9004300"/>
            <a:chOff x="0" y="0"/>
            <a:chExt cx="25535467" cy="120057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535510" cy="12005691"/>
            </a:xfrm>
            <a:custGeom>
              <a:avLst/>
              <a:gdLst/>
              <a:ahLst/>
              <a:cxnLst/>
              <a:rect l="l" t="t" r="r" b="b"/>
              <a:pathLst>
                <a:path w="25535510" h="12005691">
                  <a:moveTo>
                    <a:pt x="0" y="0"/>
                  </a:moveTo>
                  <a:lnTo>
                    <a:pt x="25535510" y="0"/>
                  </a:lnTo>
                  <a:lnTo>
                    <a:pt x="25535510" y="12005691"/>
                  </a:lnTo>
                  <a:lnTo>
                    <a:pt x="0" y="12005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8000"/>
              </a:blip>
              <a:stretch>
                <a:fillRect t="-26" b="-27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14400" y="876300"/>
            <a:ext cx="444500" cy="292100"/>
            <a:chOff x="0" y="0"/>
            <a:chExt cx="592667" cy="3894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2709" cy="389509"/>
            </a:xfrm>
            <a:custGeom>
              <a:avLst/>
              <a:gdLst/>
              <a:ahLst/>
              <a:cxnLst/>
              <a:rect l="l" t="t" r="r" b="b"/>
              <a:pathLst>
                <a:path w="592709" h="389509">
                  <a:moveTo>
                    <a:pt x="0" y="0"/>
                  </a:moveTo>
                  <a:lnTo>
                    <a:pt x="592709" y="0"/>
                  </a:lnTo>
                  <a:lnTo>
                    <a:pt x="592709" y="389509"/>
                  </a:lnTo>
                  <a:lnTo>
                    <a:pt x="0" y="3895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724" r="7" b="-71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5363340" y="279400"/>
            <a:ext cx="2721460" cy="736600"/>
            <a:chOff x="0" y="0"/>
            <a:chExt cx="3628614" cy="9821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28614" cy="982133"/>
            </a:xfrm>
            <a:custGeom>
              <a:avLst/>
              <a:gdLst/>
              <a:ahLst/>
              <a:cxnLst/>
              <a:rect l="l" t="t" r="r" b="b"/>
              <a:pathLst>
                <a:path w="3628614" h="982133">
                  <a:moveTo>
                    <a:pt x="0" y="0"/>
                  </a:moveTo>
                  <a:lnTo>
                    <a:pt x="3628614" y="0"/>
                  </a:lnTo>
                  <a:lnTo>
                    <a:pt x="3628614" y="982133"/>
                  </a:lnTo>
                  <a:lnTo>
                    <a:pt x="0" y="9821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3628614" cy="9916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040"/>
                </a:lnSpc>
              </a:pPr>
              <a:r>
                <a:rPr lang="en-US" sz="4200">
                  <a:solidFill>
                    <a:srgbClr val="FD6F22"/>
                  </a:solidFill>
                  <a:latin typeface="210 네버랜드 Bold"/>
                  <a:ea typeface="210 네버랜드 Bold"/>
                  <a:cs typeface="210 네버랜드 Bold"/>
                  <a:sym typeface="210 네버랜드 Bold"/>
                </a:rPr>
                <a:t>PORT</a:t>
              </a:r>
              <a:r>
                <a:rPr lang="en-US" sz="4200">
                  <a:solidFill>
                    <a:srgbClr val="FFFFFF"/>
                  </a:solidFill>
                  <a:latin typeface="210 네버랜드 Bold"/>
                  <a:ea typeface="210 네버랜드 Bold"/>
                  <a:cs typeface="210 네버랜드 Bold"/>
                  <a:sym typeface="210 네버랜드 Bold"/>
                </a:rPr>
                <a:t>AL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12800" y="1054100"/>
            <a:ext cx="15106833" cy="1424800"/>
            <a:chOff x="0" y="0"/>
            <a:chExt cx="20142444" cy="18997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142443" cy="1899733"/>
            </a:xfrm>
            <a:custGeom>
              <a:avLst/>
              <a:gdLst/>
              <a:ahLst/>
              <a:cxnLst/>
              <a:rect l="l" t="t" r="r" b="b"/>
              <a:pathLst>
                <a:path w="20142443" h="1899733">
                  <a:moveTo>
                    <a:pt x="0" y="0"/>
                  </a:moveTo>
                  <a:lnTo>
                    <a:pt x="20142443" y="0"/>
                  </a:lnTo>
                  <a:lnTo>
                    <a:pt x="20142443" y="1899733"/>
                  </a:lnTo>
                  <a:lnTo>
                    <a:pt x="0" y="18997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20142444" cy="18711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773"/>
                </a:lnSpc>
              </a:pPr>
              <a:r>
                <a:rPr lang="en-US" sz="6600" b="1" spc="100" dirty="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02. </a:t>
              </a:r>
              <a:r>
                <a:rPr lang="en-US" sz="6600" b="1" spc="100" dirty="0" err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목표</a:t>
              </a:r>
              <a:r>
                <a:rPr lang="en-US" sz="6600" b="1" spc="100" dirty="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6600" b="1" spc="100" dirty="0" err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시스템</a:t>
              </a:r>
              <a:r>
                <a:rPr lang="en-US" sz="6600" b="1" spc="100" dirty="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6600" b="1" spc="100" dirty="0" err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구성도</a:t>
              </a:r>
              <a:r>
                <a:rPr lang="en-US" sz="6600" b="1" spc="100" dirty="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- </a:t>
              </a:r>
              <a:r>
                <a:rPr lang="en-US" sz="6600" b="1" spc="100" dirty="0" err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데이터베이스</a:t>
              </a:r>
              <a:endParaRPr lang="en-US" sz="6600" b="1" spc="100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>
            <a:off x="3241591" y="2781300"/>
            <a:ext cx="11394165" cy="7619848"/>
          </a:xfrm>
          <a:custGeom>
            <a:avLst/>
            <a:gdLst/>
            <a:ahLst/>
            <a:cxnLst/>
            <a:rect l="l" t="t" r="r" b="b"/>
            <a:pathLst>
              <a:path w="11394165" h="7619848">
                <a:moveTo>
                  <a:pt x="0" y="0"/>
                </a:moveTo>
                <a:lnTo>
                  <a:pt x="11394165" y="0"/>
                </a:lnTo>
                <a:lnTo>
                  <a:pt x="11394165" y="7619848"/>
                </a:lnTo>
                <a:lnTo>
                  <a:pt x="0" y="76198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Jeju Hallasan"/>
                <a:ea typeface="Jeju Hallasan"/>
                <a:cs typeface="Jeju Hallasan"/>
                <a:sym typeface="Jeju Hallasan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914400" y="-6223000"/>
            <a:ext cx="19151600" cy="9004300"/>
            <a:chOff x="0" y="0"/>
            <a:chExt cx="25535467" cy="120057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535510" cy="12005691"/>
            </a:xfrm>
            <a:custGeom>
              <a:avLst/>
              <a:gdLst/>
              <a:ahLst/>
              <a:cxnLst/>
              <a:rect l="l" t="t" r="r" b="b"/>
              <a:pathLst>
                <a:path w="25535510" h="12005691">
                  <a:moveTo>
                    <a:pt x="0" y="0"/>
                  </a:moveTo>
                  <a:lnTo>
                    <a:pt x="25535510" y="0"/>
                  </a:lnTo>
                  <a:lnTo>
                    <a:pt x="25535510" y="12005691"/>
                  </a:lnTo>
                  <a:lnTo>
                    <a:pt x="0" y="12005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8000"/>
              </a:blip>
              <a:stretch>
                <a:fillRect t="-26" b="-27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14400" y="876300"/>
            <a:ext cx="444500" cy="292100"/>
            <a:chOff x="0" y="0"/>
            <a:chExt cx="592667" cy="3894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2709" cy="389509"/>
            </a:xfrm>
            <a:custGeom>
              <a:avLst/>
              <a:gdLst/>
              <a:ahLst/>
              <a:cxnLst/>
              <a:rect l="l" t="t" r="r" b="b"/>
              <a:pathLst>
                <a:path w="592709" h="389509">
                  <a:moveTo>
                    <a:pt x="0" y="0"/>
                  </a:moveTo>
                  <a:lnTo>
                    <a:pt x="592709" y="0"/>
                  </a:lnTo>
                  <a:lnTo>
                    <a:pt x="592709" y="389509"/>
                  </a:lnTo>
                  <a:lnTo>
                    <a:pt x="0" y="3895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724" r="7" b="-71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5363340" y="279400"/>
            <a:ext cx="2721460" cy="736600"/>
            <a:chOff x="0" y="0"/>
            <a:chExt cx="3628614" cy="9821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28614" cy="982133"/>
            </a:xfrm>
            <a:custGeom>
              <a:avLst/>
              <a:gdLst/>
              <a:ahLst/>
              <a:cxnLst/>
              <a:rect l="l" t="t" r="r" b="b"/>
              <a:pathLst>
                <a:path w="3628614" h="982133">
                  <a:moveTo>
                    <a:pt x="0" y="0"/>
                  </a:moveTo>
                  <a:lnTo>
                    <a:pt x="3628614" y="0"/>
                  </a:lnTo>
                  <a:lnTo>
                    <a:pt x="3628614" y="982133"/>
                  </a:lnTo>
                  <a:lnTo>
                    <a:pt x="0" y="9821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3628614" cy="9916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040"/>
                </a:lnSpc>
              </a:pPr>
              <a:r>
                <a:rPr lang="en-US" sz="4200">
                  <a:solidFill>
                    <a:srgbClr val="FD6F22"/>
                  </a:solidFill>
                  <a:latin typeface="210 네버랜드 Bold"/>
                  <a:ea typeface="210 네버랜드 Bold"/>
                  <a:cs typeface="210 네버랜드 Bold"/>
                  <a:sym typeface="210 네버랜드 Bold"/>
                </a:rPr>
                <a:t>PORT</a:t>
              </a:r>
              <a:r>
                <a:rPr lang="en-US" sz="4200">
                  <a:solidFill>
                    <a:srgbClr val="FFFFFF"/>
                  </a:solidFill>
                  <a:latin typeface="210 네버랜드 Bold"/>
                  <a:ea typeface="210 네버랜드 Bold"/>
                  <a:cs typeface="210 네버랜드 Bold"/>
                  <a:sym typeface="210 네버랜드 Bold"/>
                </a:rPr>
                <a:t>AL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12800" y="1054100"/>
            <a:ext cx="15106833" cy="1424800"/>
            <a:chOff x="0" y="0"/>
            <a:chExt cx="20142444" cy="18997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142443" cy="1899733"/>
            </a:xfrm>
            <a:custGeom>
              <a:avLst/>
              <a:gdLst/>
              <a:ahLst/>
              <a:cxnLst/>
              <a:rect l="l" t="t" r="r" b="b"/>
              <a:pathLst>
                <a:path w="20142443" h="1899733">
                  <a:moveTo>
                    <a:pt x="0" y="0"/>
                  </a:moveTo>
                  <a:lnTo>
                    <a:pt x="20142443" y="0"/>
                  </a:lnTo>
                  <a:lnTo>
                    <a:pt x="20142443" y="1899733"/>
                  </a:lnTo>
                  <a:lnTo>
                    <a:pt x="0" y="18997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20142444" cy="18711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773"/>
                </a:lnSpc>
              </a:pPr>
              <a:r>
                <a:rPr lang="en-US" sz="6600" b="1" spc="100" dirty="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03. </a:t>
              </a:r>
              <a:r>
                <a:rPr lang="en-US" sz="6600" b="1" spc="100" dirty="0" err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인프라</a:t>
              </a:r>
              <a:r>
                <a:rPr lang="en-US" sz="6600" b="1" spc="100" dirty="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6600" b="1" spc="100" dirty="0" err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구성도</a:t>
              </a:r>
              <a:endParaRPr lang="en-US" sz="6600" b="1" spc="100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>
            <a:off x="2575722" y="3275172"/>
            <a:ext cx="13850695" cy="6284753"/>
          </a:xfrm>
          <a:custGeom>
            <a:avLst/>
            <a:gdLst/>
            <a:ahLst/>
            <a:cxnLst/>
            <a:rect l="l" t="t" r="r" b="b"/>
            <a:pathLst>
              <a:path w="13850695" h="6284753">
                <a:moveTo>
                  <a:pt x="0" y="0"/>
                </a:moveTo>
                <a:lnTo>
                  <a:pt x="13850695" y="0"/>
                </a:lnTo>
                <a:lnTo>
                  <a:pt x="13850695" y="6284753"/>
                </a:lnTo>
                <a:lnTo>
                  <a:pt x="0" y="62847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Jeju Hallasan"/>
                <a:ea typeface="Jeju Hallasan"/>
                <a:cs typeface="Jeju Hallasan"/>
                <a:sym typeface="Jeju Hallasan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914400" y="-6223000"/>
            <a:ext cx="19151600" cy="9004300"/>
            <a:chOff x="0" y="0"/>
            <a:chExt cx="25535467" cy="120057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535510" cy="12005691"/>
            </a:xfrm>
            <a:custGeom>
              <a:avLst/>
              <a:gdLst/>
              <a:ahLst/>
              <a:cxnLst/>
              <a:rect l="l" t="t" r="r" b="b"/>
              <a:pathLst>
                <a:path w="25535510" h="12005691">
                  <a:moveTo>
                    <a:pt x="0" y="0"/>
                  </a:moveTo>
                  <a:lnTo>
                    <a:pt x="25535510" y="0"/>
                  </a:lnTo>
                  <a:lnTo>
                    <a:pt x="25535510" y="12005691"/>
                  </a:lnTo>
                  <a:lnTo>
                    <a:pt x="0" y="12005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8000"/>
              </a:blip>
              <a:stretch>
                <a:fillRect t="-26" b="-27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14400" y="876300"/>
            <a:ext cx="444500" cy="292100"/>
            <a:chOff x="0" y="0"/>
            <a:chExt cx="592667" cy="3894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2709" cy="389509"/>
            </a:xfrm>
            <a:custGeom>
              <a:avLst/>
              <a:gdLst/>
              <a:ahLst/>
              <a:cxnLst/>
              <a:rect l="l" t="t" r="r" b="b"/>
              <a:pathLst>
                <a:path w="592709" h="389509">
                  <a:moveTo>
                    <a:pt x="0" y="0"/>
                  </a:moveTo>
                  <a:lnTo>
                    <a:pt x="592709" y="0"/>
                  </a:lnTo>
                  <a:lnTo>
                    <a:pt x="592709" y="389509"/>
                  </a:lnTo>
                  <a:lnTo>
                    <a:pt x="0" y="3895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724" r="7" b="-71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5363340" y="279400"/>
            <a:ext cx="2721460" cy="736600"/>
            <a:chOff x="0" y="0"/>
            <a:chExt cx="3628614" cy="9821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28614" cy="982133"/>
            </a:xfrm>
            <a:custGeom>
              <a:avLst/>
              <a:gdLst/>
              <a:ahLst/>
              <a:cxnLst/>
              <a:rect l="l" t="t" r="r" b="b"/>
              <a:pathLst>
                <a:path w="3628614" h="982133">
                  <a:moveTo>
                    <a:pt x="0" y="0"/>
                  </a:moveTo>
                  <a:lnTo>
                    <a:pt x="3628614" y="0"/>
                  </a:lnTo>
                  <a:lnTo>
                    <a:pt x="3628614" y="982133"/>
                  </a:lnTo>
                  <a:lnTo>
                    <a:pt x="0" y="9821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3628614" cy="9916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040"/>
                </a:lnSpc>
              </a:pPr>
              <a:r>
                <a:rPr lang="en-US" sz="4200">
                  <a:solidFill>
                    <a:srgbClr val="FD6F22"/>
                  </a:solidFill>
                  <a:latin typeface="210 네버랜드 Bold"/>
                  <a:ea typeface="210 네버랜드 Bold"/>
                  <a:cs typeface="210 네버랜드 Bold"/>
                  <a:sym typeface="210 네버랜드 Bold"/>
                </a:rPr>
                <a:t>PORT</a:t>
              </a:r>
              <a:r>
                <a:rPr lang="en-US" sz="4200">
                  <a:solidFill>
                    <a:srgbClr val="FFFFFF"/>
                  </a:solidFill>
                  <a:latin typeface="210 네버랜드 Bold"/>
                  <a:ea typeface="210 네버랜드 Bold"/>
                  <a:cs typeface="210 네버랜드 Bold"/>
                  <a:sym typeface="210 네버랜드 Bold"/>
                </a:rPr>
                <a:t>AL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12800" y="1054100"/>
            <a:ext cx="15106833" cy="1424800"/>
            <a:chOff x="0" y="0"/>
            <a:chExt cx="20142444" cy="18997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142443" cy="1899733"/>
            </a:xfrm>
            <a:custGeom>
              <a:avLst/>
              <a:gdLst/>
              <a:ahLst/>
              <a:cxnLst/>
              <a:rect l="l" t="t" r="r" b="b"/>
              <a:pathLst>
                <a:path w="20142443" h="1899733">
                  <a:moveTo>
                    <a:pt x="0" y="0"/>
                  </a:moveTo>
                  <a:lnTo>
                    <a:pt x="20142443" y="0"/>
                  </a:lnTo>
                  <a:lnTo>
                    <a:pt x="20142443" y="1899733"/>
                  </a:lnTo>
                  <a:lnTo>
                    <a:pt x="0" y="18997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20142444" cy="18711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773"/>
                </a:lnSpc>
              </a:pPr>
              <a:r>
                <a:rPr lang="en-US" sz="6600" b="1" spc="100" dirty="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03. </a:t>
              </a:r>
              <a:r>
                <a:rPr lang="en-US" sz="6600" b="1" spc="100" dirty="0" err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인프라</a:t>
              </a:r>
              <a:r>
                <a:rPr lang="en-US" sz="6600" b="1" spc="100" dirty="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6600" b="1" spc="100" dirty="0" err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구성도</a:t>
              </a:r>
              <a:r>
                <a:rPr lang="en-US" sz="6600" b="1" spc="100" dirty="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- </a:t>
              </a:r>
              <a:r>
                <a:rPr lang="en-US" sz="6600" b="1" spc="100" dirty="0" err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외부망,DMZ</a:t>
              </a:r>
              <a:endParaRPr lang="en-US" sz="6600" b="1" spc="100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>
            <a:off x="5212334" y="2781300"/>
            <a:ext cx="6898132" cy="7505700"/>
          </a:xfrm>
          <a:custGeom>
            <a:avLst/>
            <a:gdLst/>
            <a:ahLst/>
            <a:cxnLst/>
            <a:rect l="l" t="t" r="r" b="b"/>
            <a:pathLst>
              <a:path w="6898132" h="7505700">
                <a:moveTo>
                  <a:pt x="0" y="0"/>
                </a:moveTo>
                <a:lnTo>
                  <a:pt x="6898132" y="0"/>
                </a:lnTo>
                <a:lnTo>
                  <a:pt x="6898132" y="7505700"/>
                </a:lnTo>
                <a:lnTo>
                  <a:pt x="0" y="7505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77429" b="-15693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Jeju Hallasan"/>
                <a:ea typeface="Jeju Hallasan"/>
                <a:cs typeface="Jeju Hallasan"/>
                <a:sym typeface="Jeju Hallasan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914400" y="-6223000"/>
            <a:ext cx="19151600" cy="9004300"/>
            <a:chOff x="0" y="0"/>
            <a:chExt cx="25535467" cy="120057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535510" cy="12005691"/>
            </a:xfrm>
            <a:custGeom>
              <a:avLst/>
              <a:gdLst/>
              <a:ahLst/>
              <a:cxnLst/>
              <a:rect l="l" t="t" r="r" b="b"/>
              <a:pathLst>
                <a:path w="25535510" h="12005691">
                  <a:moveTo>
                    <a:pt x="0" y="0"/>
                  </a:moveTo>
                  <a:lnTo>
                    <a:pt x="25535510" y="0"/>
                  </a:lnTo>
                  <a:lnTo>
                    <a:pt x="25535510" y="12005691"/>
                  </a:lnTo>
                  <a:lnTo>
                    <a:pt x="0" y="12005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8000"/>
              </a:blip>
              <a:stretch>
                <a:fillRect t="-26" b="-27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14400" y="876300"/>
            <a:ext cx="444500" cy="292100"/>
            <a:chOff x="0" y="0"/>
            <a:chExt cx="592667" cy="3894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2709" cy="389509"/>
            </a:xfrm>
            <a:custGeom>
              <a:avLst/>
              <a:gdLst/>
              <a:ahLst/>
              <a:cxnLst/>
              <a:rect l="l" t="t" r="r" b="b"/>
              <a:pathLst>
                <a:path w="592709" h="389509">
                  <a:moveTo>
                    <a:pt x="0" y="0"/>
                  </a:moveTo>
                  <a:lnTo>
                    <a:pt x="592709" y="0"/>
                  </a:lnTo>
                  <a:lnTo>
                    <a:pt x="592709" y="389509"/>
                  </a:lnTo>
                  <a:lnTo>
                    <a:pt x="0" y="3895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724" r="7" b="-71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5363340" y="279400"/>
            <a:ext cx="2721460" cy="736600"/>
            <a:chOff x="0" y="0"/>
            <a:chExt cx="3628614" cy="9821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28614" cy="982133"/>
            </a:xfrm>
            <a:custGeom>
              <a:avLst/>
              <a:gdLst/>
              <a:ahLst/>
              <a:cxnLst/>
              <a:rect l="l" t="t" r="r" b="b"/>
              <a:pathLst>
                <a:path w="3628614" h="982133">
                  <a:moveTo>
                    <a:pt x="0" y="0"/>
                  </a:moveTo>
                  <a:lnTo>
                    <a:pt x="3628614" y="0"/>
                  </a:lnTo>
                  <a:lnTo>
                    <a:pt x="3628614" y="982133"/>
                  </a:lnTo>
                  <a:lnTo>
                    <a:pt x="0" y="9821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3628614" cy="9916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040"/>
                </a:lnSpc>
              </a:pPr>
              <a:r>
                <a:rPr lang="en-US" sz="4200">
                  <a:solidFill>
                    <a:srgbClr val="FD6F22"/>
                  </a:solidFill>
                  <a:latin typeface="210 네버랜드 Bold"/>
                  <a:ea typeface="210 네버랜드 Bold"/>
                  <a:cs typeface="210 네버랜드 Bold"/>
                  <a:sym typeface="210 네버랜드 Bold"/>
                </a:rPr>
                <a:t>PORT</a:t>
              </a:r>
              <a:r>
                <a:rPr lang="en-US" sz="4200">
                  <a:solidFill>
                    <a:srgbClr val="FFFFFF"/>
                  </a:solidFill>
                  <a:latin typeface="210 네버랜드 Bold"/>
                  <a:ea typeface="210 네버랜드 Bold"/>
                  <a:cs typeface="210 네버랜드 Bold"/>
                  <a:sym typeface="210 네버랜드 Bold"/>
                </a:rPr>
                <a:t>AL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12800" y="1054100"/>
            <a:ext cx="15106833" cy="1424800"/>
            <a:chOff x="0" y="0"/>
            <a:chExt cx="20142444" cy="18997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142443" cy="1899733"/>
            </a:xfrm>
            <a:custGeom>
              <a:avLst/>
              <a:gdLst/>
              <a:ahLst/>
              <a:cxnLst/>
              <a:rect l="l" t="t" r="r" b="b"/>
              <a:pathLst>
                <a:path w="20142443" h="1899733">
                  <a:moveTo>
                    <a:pt x="0" y="0"/>
                  </a:moveTo>
                  <a:lnTo>
                    <a:pt x="20142443" y="0"/>
                  </a:lnTo>
                  <a:lnTo>
                    <a:pt x="20142443" y="1899733"/>
                  </a:lnTo>
                  <a:lnTo>
                    <a:pt x="0" y="18997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20142444" cy="18711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773"/>
                </a:lnSpc>
              </a:pPr>
              <a:r>
                <a:rPr lang="en-US" sz="6600" b="1" spc="100" dirty="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03. </a:t>
              </a:r>
              <a:r>
                <a:rPr lang="en-US" sz="6600" b="1" spc="100" dirty="0" err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인프라</a:t>
              </a:r>
              <a:r>
                <a:rPr lang="en-US" sz="6600" b="1" spc="100" dirty="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6600" b="1" spc="100" dirty="0" err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구성도</a:t>
              </a:r>
              <a:r>
                <a:rPr lang="en-US" sz="6600" b="1" spc="100" dirty="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- </a:t>
              </a:r>
              <a:r>
                <a:rPr lang="en-US" sz="6600" b="1" spc="100" dirty="0" err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내부망</a:t>
              </a:r>
              <a:endParaRPr lang="en-US" sz="6600" b="1" spc="100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>
            <a:off x="3805137" y="2781300"/>
            <a:ext cx="10979002" cy="7505700"/>
          </a:xfrm>
          <a:custGeom>
            <a:avLst/>
            <a:gdLst/>
            <a:ahLst/>
            <a:cxnLst/>
            <a:rect l="l" t="t" r="r" b="b"/>
            <a:pathLst>
              <a:path w="10979002" h="7505700">
                <a:moveTo>
                  <a:pt x="0" y="0"/>
                </a:moveTo>
                <a:lnTo>
                  <a:pt x="10979003" y="0"/>
                </a:lnTo>
                <a:lnTo>
                  <a:pt x="10979003" y="7505700"/>
                </a:lnTo>
                <a:lnTo>
                  <a:pt x="0" y="7505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3214" t="-1692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Jeju Hallasan"/>
                <a:ea typeface="Jeju Hallasan"/>
                <a:cs typeface="Jeju Hallasan"/>
                <a:sym typeface="Jeju Hallasan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914400" y="-6223000"/>
            <a:ext cx="19151600" cy="9004300"/>
            <a:chOff x="0" y="0"/>
            <a:chExt cx="25535467" cy="120057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535510" cy="12005691"/>
            </a:xfrm>
            <a:custGeom>
              <a:avLst/>
              <a:gdLst/>
              <a:ahLst/>
              <a:cxnLst/>
              <a:rect l="l" t="t" r="r" b="b"/>
              <a:pathLst>
                <a:path w="25535510" h="12005691">
                  <a:moveTo>
                    <a:pt x="0" y="0"/>
                  </a:moveTo>
                  <a:lnTo>
                    <a:pt x="25535510" y="0"/>
                  </a:lnTo>
                  <a:lnTo>
                    <a:pt x="25535510" y="12005691"/>
                  </a:lnTo>
                  <a:lnTo>
                    <a:pt x="0" y="12005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8000"/>
              </a:blip>
              <a:stretch>
                <a:fillRect t="-26" b="-27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14400" y="876300"/>
            <a:ext cx="444500" cy="292100"/>
            <a:chOff x="0" y="0"/>
            <a:chExt cx="592667" cy="3894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2709" cy="389509"/>
            </a:xfrm>
            <a:custGeom>
              <a:avLst/>
              <a:gdLst/>
              <a:ahLst/>
              <a:cxnLst/>
              <a:rect l="l" t="t" r="r" b="b"/>
              <a:pathLst>
                <a:path w="592709" h="389509">
                  <a:moveTo>
                    <a:pt x="0" y="0"/>
                  </a:moveTo>
                  <a:lnTo>
                    <a:pt x="592709" y="0"/>
                  </a:lnTo>
                  <a:lnTo>
                    <a:pt x="592709" y="389509"/>
                  </a:lnTo>
                  <a:lnTo>
                    <a:pt x="0" y="3895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724" r="7" b="-71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5363340" y="279400"/>
            <a:ext cx="2721460" cy="736600"/>
            <a:chOff x="0" y="0"/>
            <a:chExt cx="3628614" cy="9821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28614" cy="982133"/>
            </a:xfrm>
            <a:custGeom>
              <a:avLst/>
              <a:gdLst/>
              <a:ahLst/>
              <a:cxnLst/>
              <a:rect l="l" t="t" r="r" b="b"/>
              <a:pathLst>
                <a:path w="3628614" h="982133">
                  <a:moveTo>
                    <a:pt x="0" y="0"/>
                  </a:moveTo>
                  <a:lnTo>
                    <a:pt x="3628614" y="0"/>
                  </a:lnTo>
                  <a:lnTo>
                    <a:pt x="3628614" y="982133"/>
                  </a:lnTo>
                  <a:lnTo>
                    <a:pt x="0" y="9821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3628614" cy="9916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040"/>
                </a:lnSpc>
              </a:pPr>
              <a:r>
                <a:rPr lang="en-US" sz="4200">
                  <a:solidFill>
                    <a:srgbClr val="FD6F22"/>
                  </a:solidFill>
                  <a:latin typeface="210 네버랜드 Bold"/>
                  <a:ea typeface="210 네버랜드 Bold"/>
                  <a:cs typeface="210 네버랜드 Bold"/>
                  <a:sym typeface="210 네버랜드 Bold"/>
                </a:rPr>
                <a:t>PORT</a:t>
              </a:r>
              <a:r>
                <a:rPr lang="en-US" sz="4200">
                  <a:solidFill>
                    <a:srgbClr val="FFFFFF"/>
                  </a:solidFill>
                  <a:latin typeface="210 네버랜드 Bold"/>
                  <a:ea typeface="210 네버랜드 Bold"/>
                  <a:cs typeface="210 네버랜드 Bold"/>
                  <a:sym typeface="210 네버랜드 Bold"/>
                </a:rPr>
                <a:t>AL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12800" y="1054100"/>
            <a:ext cx="15106833" cy="1424800"/>
            <a:chOff x="0" y="0"/>
            <a:chExt cx="20142444" cy="18997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142443" cy="1899733"/>
            </a:xfrm>
            <a:custGeom>
              <a:avLst/>
              <a:gdLst/>
              <a:ahLst/>
              <a:cxnLst/>
              <a:rect l="l" t="t" r="r" b="b"/>
              <a:pathLst>
                <a:path w="20142443" h="1899733">
                  <a:moveTo>
                    <a:pt x="0" y="0"/>
                  </a:moveTo>
                  <a:lnTo>
                    <a:pt x="20142443" y="0"/>
                  </a:lnTo>
                  <a:lnTo>
                    <a:pt x="20142443" y="1899733"/>
                  </a:lnTo>
                  <a:lnTo>
                    <a:pt x="0" y="18997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20142444" cy="18711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773"/>
                </a:lnSpc>
              </a:pPr>
              <a:r>
                <a:rPr lang="en-US" sz="6600" b="1" spc="100" dirty="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04. </a:t>
              </a:r>
              <a:r>
                <a:rPr lang="en-US" sz="6600" b="1" spc="100" dirty="0" err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서비스</a:t>
              </a:r>
              <a:r>
                <a:rPr lang="en-US" sz="6600" b="1" spc="100" dirty="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6600" b="1" spc="100" dirty="0" err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흐름도</a:t>
              </a:r>
              <a:endParaRPr lang="en-US" sz="6600" b="1" spc="100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>
            <a:off x="6787952" y="3202967"/>
            <a:ext cx="4712095" cy="6356958"/>
          </a:xfrm>
          <a:custGeom>
            <a:avLst/>
            <a:gdLst/>
            <a:ahLst/>
            <a:cxnLst/>
            <a:rect l="l" t="t" r="r" b="b"/>
            <a:pathLst>
              <a:path w="4712095" h="6356958">
                <a:moveTo>
                  <a:pt x="0" y="0"/>
                </a:moveTo>
                <a:lnTo>
                  <a:pt x="4712096" y="0"/>
                </a:lnTo>
                <a:lnTo>
                  <a:pt x="4712096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Jeju Hallasan"/>
                <a:ea typeface="Jeju Hallasan"/>
                <a:cs typeface="Jeju Hallasan"/>
                <a:sym typeface="Jeju Hallasan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914400" y="-6223000"/>
            <a:ext cx="19151600" cy="9004300"/>
            <a:chOff x="0" y="0"/>
            <a:chExt cx="25535467" cy="120057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535510" cy="12005691"/>
            </a:xfrm>
            <a:custGeom>
              <a:avLst/>
              <a:gdLst/>
              <a:ahLst/>
              <a:cxnLst/>
              <a:rect l="l" t="t" r="r" b="b"/>
              <a:pathLst>
                <a:path w="25535510" h="12005691">
                  <a:moveTo>
                    <a:pt x="0" y="0"/>
                  </a:moveTo>
                  <a:lnTo>
                    <a:pt x="25535510" y="0"/>
                  </a:lnTo>
                  <a:lnTo>
                    <a:pt x="25535510" y="12005691"/>
                  </a:lnTo>
                  <a:lnTo>
                    <a:pt x="0" y="12005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8000"/>
              </a:blip>
              <a:stretch>
                <a:fillRect t="-26" b="-27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14400" y="876300"/>
            <a:ext cx="444500" cy="292100"/>
            <a:chOff x="0" y="0"/>
            <a:chExt cx="592667" cy="3894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2709" cy="389509"/>
            </a:xfrm>
            <a:custGeom>
              <a:avLst/>
              <a:gdLst/>
              <a:ahLst/>
              <a:cxnLst/>
              <a:rect l="l" t="t" r="r" b="b"/>
              <a:pathLst>
                <a:path w="592709" h="389509">
                  <a:moveTo>
                    <a:pt x="0" y="0"/>
                  </a:moveTo>
                  <a:lnTo>
                    <a:pt x="592709" y="0"/>
                  </a:lnTo>
                  <a:lnTo>
                    <a:pt x="592709" y="389509"/>
                  </a:lnTo>
                  <a:lnTo>
                    <a:pt x="0" y="3895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24" r="7" b="-71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5363340" y="279400"/>
            <a:ext cx="2721460" cy="736600"/>
            <a:chOff x="0" y="0"/>
            <a:chExt cx="3628614" cy="9821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28614" cy="982133"/>
            </a:xfrm>
            <a:custGeom>
              <a:avLst/>
              <a:gdLst/>
              <a:ahLst/>
              <a:cxnLst/>
              <a:rect l="l" t="t" r="r" b="b"/>
              <a:pathLst>
                <a:path w="3628614" h="982133">
                  <a:moveTo>
                    <a:pt x="0" y="0"/>
                  </a:moveTo>
                  <a:lnTo>
                    <a:pt x="3628614" y="0"/>
                  </a:lnTo>
                  <a:lnTo>
                    <a:pt x="3628614" y="982133"/>
                  </a:lnTo>
                  <a:lnTo>
                    <a:pt x="0" y="9821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3628614" cy="9916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040"/>
                </a:lnSpc>
              </a:pPr>
              <a:r>
                <a:rPr lang="en-US" sz="4200">
                  <a:solidFill>
                    <a:srgbClr val="FD6F22"/>
                  </a:solidFill>
                  <a:latin typeface="210 네버랜드 Bold"/>
                  <a:ea typeface="210 네버랜드 Bold"/>
                  <a:cs typeface="210 네버랜드 Bold"/>
                  <a:sym typeface="210 네버랜드 Bold"/>
                </a:rPr>
                <a:t>PORT</a:t>
              </a:r>
              <a:r>
                <a:rPr lang="en-US" sz="4200">
                  <a:solidFill>
                    <a:srgbClr val="FFFFFF"/>
                  </a:solidFill>
                  <a:latin typeface="210 네버랜드 Bold"/>
                  <a:ea typeface="210 네버랜드 Bold"/>
                  <a:cs typeface="210 네버랜드 Bold"/>
                  <a:sym typeface="210 네버랜드 Bold"/>
                </a:rPr>
                <a:t>AL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12800" y="1054100"/>
            <a:ext cx="15106833" cy="1424800"/>
            <a:chOff x="0" y="0"/>
            <a:chExt cx="20142444" cy="18997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142443" cy="1899733"/>
            </a:xfrm>
            <a:custGeom>
              <a:avLst/>
              <a:gdLst/>
              <a:ahLst/>
              <a:cxnLst/>
              <a:rect l="l" t="t" r="r" b="b"/>
              <a:pathLst>
                <a:path w="20142443" h="1899733">
                  <a:moveTo>
                    <a:pt x="0" y="0"/>
                  </a:moveTo>
                  <a:lnTo>
                    <a:pt x="20142443" y="0"/>
                  </a:lnTo>
                  <a:lnTo>
                    <a:pt x="20142443" y="1899733"/>
                  </a:lnTo>
                  <a:lnTo>
                    <a:pt x="0" y="18997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20142444" cy="18711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773"/>
                </a:lnSpc>
              </a:pPr>
              <a:r>
                <a:rPr lang="en-US" sz="6600" b="1" spc="100" dirty="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05. </a:t>
              </a:r>
              <a:r>
                <a:rPr lang="en-US" sz="6600" b="1" spc="100" dirty="0" err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프로토타입</a:t>
              </a:r>
              <a:r>
                <a:rPr lang="en-US" sz="6600" b="1" spc="100" dirty="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 </a:t>
              </a:r>
            </a:p>
          </p:txBody>
        </p:sp>
      </p:grpSp>
      <p:pic>
        <p:nvPicPr>
          <p:cNvPr id="12" name="Picture 1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3674"/>
          <a:stretch>
            <a:fillRect/>
          </a:stretch>
        </p:blipFill>
        <p:spPr>
          <a:xfrm>
            <a:off x="7007228" y="2781300"/>
            <a:ext cx="4629150" cy="7927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Jeju Hallasan"/>
                <a:ea typeface="Jeju Hallasan"/>
                <a:cs typeface="Jeju Hallasan"/>
                <a:sym typeface="Jeju Hallasan"/>
              </a:rPr>
              <a:t>15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914400" y="-6223000"/>
            <a:ext cx="19151600" cy="9004300"/>
            <a:chOff x="0" y="0"/>
            <a:chExt cx="25535467" cy="120057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535510" cy="12005691"/>
            </a:xfrm>
            <a:custGeom>
              <a:avLst/>
              <a:gdLst/>
              <a:ahLst/>
              <a:cxnLst/>
              <a:rect l="l" t="t" r="r" b="b"/>
              <a:pathLst>
                <a:path w="25535510" h="12005691">
                  <a:moveTo>
                    <a:pt x="0" y="0"/>
                  </a:moveTo>
                  <a:lnTo>
                    <a:pt x="25535510" y="0"/>
                  </a:lnTo>
                  <a:lnTo>
                    <a:pt x="25535510" y="12005691"/>
                  </a:lnTo>
                  <a:lnTo>
                    <a:pt x="0" y="12005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8000"/>
              </a:blip>
              <a:stretch>
                <a:fillRect t="-26" b="-27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14400" y="876300"/>
            <a:ext cx="444500" cy="292100"/>
            <a:chOff x="0" y="0"/>
            <a:chExt cx="592667" cy="3894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2709" cy="389509"/>
            </a:xfrm>
            <a:custGeom>
              <a:avLst/>
              <a:gdLst/>
              <a:ahLst/>
              <a:cxnLst/>
              <a:rect l="l" t="t" r="r" b="b"/>
              <a:pathLst>
                <a:path w="592709" h="389509">
                  <a:moveTo>
                    <a:pt x="0" y="0"/>
                  </a:moveTo>
                  <a:lnTo>
                    <a:pt x="592709" y="0"/>
                  </a:lnTo>
                  <a:lnTo>
                    <a:pt x="592709" y="389509"/>
                  </a:lnTo>
                  <a:lnTo>
                    <a:pt x="0" y="3895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24" r="7" b="-71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5363340" y="279400"/>
            <a:ext cx="2721460" cy="736600"/>
            <a:chOff x="0" y="0"/>
            <a:chExt cx="3628614" cy="9821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28614" cy="982133"/>
            </a:xfrm>
            <a:custGeom>
              <a:avLst/>
              <a:gdLst/>
              <a:ahLst/>
              <a:cxnLst/>
              <a:rect l="l" t="t" r="r" b="b"/>
              <a:pathLst>
                <a:path w="3628614" h="982133">
                  <a:moveTo>
                    <a:pt x="0" y="0"/>
                  </a:moveTo>
                  <a:lnTo>
                    <a:pt x="3628614" y="0"/>
                  </a:lnTo>
                  <a:lnTo>
                    <a:pt x="3628614" y="982133"/>
                  </a:lnTo>
                  <a:lnTo>
                    <a:pt x="0" y="9821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3628614" cy="9916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040"/>
                </a:lnSpc>
              </a:pPr>
              <a:r>
                <a:rPr lang="en-US" sz="4200">
                  <a:solidFill>
                    <a:srgbClr val="FD6F22"/>
                  </a:solidFill>
                  <a:latin typeface="210 네버랜드 Bold"/>
                  <a:ea typeface="210 네버랜드 Bold"/>
                  <a:cs typeface="210 네버랜드 Bold"/>
                  <a:sym typeface="210 네버랜드 Bold"/>
                </a:rPr>
                <a:t>PORT</a:t>
              </a:r>
              <a:r>
                <a:rPr lang="en-US" sz="4200">
                  <a:solidFill>
                    <a:srgbClr val="FFFFFF"/>
                  </a:solidFill>
                  <a:latin typeface="210 네버랜드 Bold"/>
                  <a:ea typeface="210 네버랜드 Bold"/>
                  <a:cs typeface="210 네버랜드 Bold"/>
                  <a:sym typeface="210 네버랜드 Bold"/>
                </a:rPr>
                <a:t>AL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12800" y="1054100"/>
            <a:ext cx="15106833" cy="1424800"/>
            <a:chOff x="0" y="0"/>
            <a:chExt cx="20142444" cy="18997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142443" cy="1899733"/>
            </a:xfrm>
            <a:custGeom>
              <a:avLst/>
              <a:gdLst/>
              <a:ahLst/>
              <a:cxnLst/>
              <a:rect l="l" t="t" r="r" b="b"/>
              <a:pathLst>
                <a:path w="20142443" h="1899733">
                  <a:moveTo>
                    <a:pt x="0" y="0"/>
                  </a:moveTo>
                  <a:lnTo>
                    <a:pt x="20142443" y="0"/>
                  </a:lnTo>
                  <a:lnTo>
                    <a:pt x="20142443" y="1899733"/>
                  </a:lnTo>
                  <a:lnTo>
                    <a:pt x="0" y="18997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20142444" cy="18711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773"/>
                </a:lnSpc>
              </a:pPr>
              <a:r>
                <a:rPr lang="en-US" sz="6600" b="1" spc="100" dirty="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05. </a:t>
              </a:r>
              <a:r>
                <a:rPr lang="en-US" sz="6600" b="1" spc="100" dirty="0" err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프로토타입</a:t>
              </a:r>
              <a:r>
                <a:rPr lang="en-US" sz="6600" b="1" spc="100" dirty="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- </a:t>
              </a:r>
              <a:r>
                <a:rPr lang="en-US" sz="6600" b="1" spc="100" dirty="0" err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관리자</a:t>
              </a:r>
              <a:endParaRPr lang="en-US" sz="6600" b="1" spc="100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pic>
        <p:nvPicPr>
          <p:cNvPr id="12" name="Picture 1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2799899" y="2908968"/>
            <a:ext cx="12311836" cy="6925408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Jeju Hallasan"/>
                <a:ea typeface="Jeju Hallasan"/>
                <a:cs typeface="Jeju Hallasan"/>
                <a:sym typeface="Jeju Hallasan"/>
              </a:rPr>
              <a:t>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914400" y="-6223000"/>
            <a:ext cx="19151600" cy="9004300"/>
            <a:chOff x="0" y="0"/>
            <a:chExt cx="25535467" cy="120057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535510" cy="12005691"/>
            </a:xfrm>
            <a:custGeom>
              <a:avLst/>
              <a:gdLst/>
              <a:ahLst/>
              <a:cxnLst/>
              <a:rect l="l" t="t" r="r" b="b"/>
              <a:pathLst>
                <a:path w="25535510" h="12005691">
                  <a:moveTo>
                    <a:pt x="0" y="0"/>
                  </a:moveTo>
                  <a:lnTo>
                    <a:pt x="25535510" y="0"/>
                  </a:lnTo>
                  <a:lnTo>
                    <a:pt x="25535510" y="12005691"/>
                  </a:lnTo>
                  <a:lnTo>
                    <a:pt x="0" y="12005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8000"/>
              </a:blip>
              <a:stretch>
                <a:fillRect t="-26" b="-27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14400" y="876300"/>
            <a:ext cx="444500" cy="292100"/>
            <a:chOff x="0" y="0"/>
            <a:chExt cx="592667" cy="3894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2709" cy="389509"/>
            </a:xfrm>
            <a:custGeom>
              <a:avLst/>
              <a:gdLst/>
              <a:ahLst/>
              <a:cxnLst/>
              <a:rect l="l" t="t" r="r" b="b"/>
              <a:pathLst>
                <a:path w="592709" h="389509">
                  <a:moveTo>
                    <a:pt x="0" y="0"/>
                  </a:moveTo>
                  <a:lnTo>
                    <a:pt x="592709" y="0"/>
                  </a:lnTo>
                  <a:lnTo>
                    <a:pt x="592709" y="389509"/>
                  </a:lnTo>
                  <a:lnTo>
                    <a:pt x="0" y="3895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724" r="7" b="-71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5363340" y="279400"/>
            <a:ext cx="2721460" cy="736600"/>
            <a:chOff x="0" y="0"/>
            <a:chExt cx="3628614" cy="9821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28614" cy="982133"/>
            </a:xfrm>
            <a:custGeom>
              <a:avLst/>
              <a:gdLst/>
              <a:ahLst/>
              <a:cxnLst/>
              <a:rect l="l" t="t" r="r" b="b"/>
              <a:pathLst>
                <a:path w="3628614" h="982133">
                  <a:moveTo>
                    <a:pt x="0" y="0"/>
                  </a:moveTo>
                  <a:lnTo>
                    <a:pt x="3628614" y="0"/>
                  </a:lnTo>
                  <a:lnTo>
                    <a:pt x="3628614" y="982133"/>
                  </a:lnTo>
                  <a:lnTo>
                    <a:pt x="0" y="9821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3628614" cy="9916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040"/>
                </a:lnSpc>
              </a:pPr>
              <a:r>
                <a:rPr lang="en-US" sz="4200">
                  <a:solidFill>
                    <a:srgbClr val="FD6F22"/>
                  </a:solidFill>
                  <a:latin typeface="210 네버랜드 Bold"/>
                  <a:ea typeface="210 네버랜드 Bold"/>
                  <a:cs typeface="210 네버랜드 Bold"/>
                  <a:sym typeface="210 네버랜드 Bold"/>
                </a:rPr>
                <a:t>PORT</a:t>
              </a:r>
              <a:r>
                <a:rPr lang="en-US" sz="4200">
                  <a:solidFill>
                    <a:srgbClr val="FFFFFF"/>
                  </a:solidFill>
                  <a:latin typeface="210 네버랜드 Bold"/>
                  <a:ea typeface="210 네버랜드 Bold"/>
                  <a:cs typeface="210 네버랜드 Bold"/>
                  <a:sym typeface="210 네버랜드 Bold"/>
                </a:rPr>
                <a:t>AL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12800" y="1054100"/>
            <a:ext cx="15106833" cy="1424800"/>
            <a:chOff x="0" y="0"/>
            <a:chExt cx="20142444" cy="18997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142443" cy="1899733"/>
            </a:xfrm>
            <a:custGeom>
              <a:avLst/>
              <a:gdLst/>
              <a:ahLst/>
              <a:cxnLst/>
              <a:rect l="l" t="t" r="r" b="b"/>
              <a:pathLst>
                <a:path w="20142443" h="1899733">
                  <a:moveTo>
                    <a:pt x="0" y="0"/>
                  </a:moveTo>
                  <a:lnTo>
                    <a:pt x="20142443" y="0"/>
                  </a:lnTo>
                  <a:lnTo>
                    <a:pt x="20142443" y="1899733"/>
                  </a:lnTo>
                  <a:lnTo>
                    <a:pt x="0" y="18997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20142444" cy="18711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773"/>
                </a:lnSpc>
              </a:pPr>
              <a:r>
                <a:rPr lang="en-US" sz="6600" b="1" spc="100" dirty="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06. </a:t>
              </a:r>
              <a:r>
                <a:rPr lang="en-US" sz="6600" b="1" spc="100" dirty="0" err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기대효과</a:t>
              </a:r>
              <a:endParaRPr lang="en-US" sz="6600" b="1" spc="100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Jeju Hallasan"/>
                <a:ea typeface="Jeju Hallasan"/>
                <a:cs typeface="Jeju Hallasan"/>
                <a:sym typeface="Jeju Hallasan"/>
              </a:rPr>
              <a:t>17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37039" y="2790825"/>
            <a:ext cx="14787031" cy="8032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33"/>
              </a:lnSpc>
            </a:pP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도심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교통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혼잡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완화</a:t>
            </a:r>
            <a:endParaRPr lang="en-US" sz="4800" b="1" dirty="0">
              <a:solidFill>
                <a:srgbClr val="FFFFFF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1144271" lvl="1" indent="-572135" algn="l">
              <a:lnSpc>
                <a:spcPts val="6333"/>
              </a:lnSpc>
              <a:buFont typeface="Arial"/>
              <a:buChar char="•"/>
            </a:pP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ITS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연동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게이트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제어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및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차량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분산을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통해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         =&gt;</a:t>
            </a:r>
            <a:r>
              <a:rPr lang="en-US" sz="4800" b="1" dirty="0" err="1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항만</a:t>
            </a:r>
            <a:r>
              <a:rPr lang="en-US" sz="4800" b="1" dirty="0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주변</a:t>
            </a:r>
            <a:r>
              <a:rPr lang="en-US" sz="4800" b="1" dirty="0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도로</a:t>
            </a:r>
            <a:r>
              <a:rPr lang="en-US" sz="4800" b="1" dirty="0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정체</a:t>
            </a:r>
            <a:r>
              <a:rPr lang="en-US" sz="4800" b="1" dirty="0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, </a:t>
            </a:r>
            <a:r>
              <a:rPr lang="en-US" sz="4800" b="1" dirty="0" err="1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병목</a:t>
            </a:r>
            <a:r>
              <a:rPr lang="en-US" sz="4800" b="1" dirty="0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현상</a:t>
            </a:r>
            <a:r>
              <a:rPr lang="en-US" sz="4800" b="1" dirty="0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해소</a:t>
            </a:r>
            <a:endParaRPr lang="en-US" sz="4800" b="1" dirty="0">
              <a:solidFill>
                <a:srgbClr val="FD6F22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6333"/>
              </a:lnSpc>
            </a:pPr>
            <a:endParaRPr lang="en-US" sz="4800" b="1" dirty="0">
              <a:solidFill>
                <a:srgbClr val="FD6F22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6333"/>
              </a:lnSpc>
            </a:pP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물류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운영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효율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극대화</a:t>
            </a:r>
            <a:endParaRPr lang="en-US" sz="4800" b="1" dirty="0">
              <a:solidFill>
                <a:srgbClr val="FFFFFF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1144271" lvl="1" indent="-572135" algn="l">
              <a:lnSpc>
                <a:spcPts val="6334"/>
              </a:lnSpc>
              <a:buFont typeface="Arial"/>
              <a:buChar char="•"/>
            </a:pP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차량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이동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경로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최적화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,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하역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스케줄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동기화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,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실시간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교통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반영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                                                        =&gt; </a:t>
            </a:r>
            <a:r>
              <a:rPr lang="en-US" sz="4800" b="1" dirty="0" err="1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대기</a:t>
            </a:r>
            <a:r>
              <a:rPr lang="en-US" sz="4800" b="1" dirty="0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시간</a:t>
            </a:r>
            <a:r>
              <a:rPr lang="en-US" sz="4800" b="1" dirty="0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감소</a:t>
            </a:r>
            <a:r>
              <a:rPr lang="en-US" sz="4800" b="1" dirty="0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, </a:t>
            </a:r>
            <a:r>
              <a:rPr lang="en-US" sz="4800" b="1" dirty="0" err="1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하역장</a:t>
            </a:r>
            <a:r>
              <a:rPr lang="en-US" sz="4800" b="1" dirty="0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가동률</a:t>
            </a:r>
            <a:r>
              <a:rPr lang="en-US" sz="4800" b="1" dirty="0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향상</a:t>
            </a:r>
            <a:r>
              <a:rPr lang="en-US" sz="4800" b="1" dirty="0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, </a:t>
            </a:r>
            <a:r>
              <a:rPr lang="en-US" sz="4800" b="1" dirty="0" err="1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컨테이너</a:t>
            </a:r>
            <a:r>
              <a:rPr lang="en-US" sz="4800" b="1" dirty="0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처리</a:t>
            </a:r>
            <a:r>
              <a:rPr lang="en-US" sz="4800" b="1" dirty="0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속도</a:t>
            </a:r>
            <a:r>
              <a:rPr lang="en-US" sz="4800" b="1" dirty="0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개선</a:t>
            </a:r>
            <a:endParaRPr lang="en-US" sz="4800" b="1" dirty="0">
              <a:solidFill>
                <a:srgbClr val="FD6F22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6333"/>
              </a:lnSpc>
            </a:pPr>
            <a:endParaRPr lang="en-US" sz="4800" b="1" dirty="0">
              <a:solidFill>
                <a:srgbClr val="FD6F22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914400" y="-6223000"/>
            <a:ext cx="19151600" cy="9004300"/>
            <a:chOff x="0" y="0"/>
            <a:chExt cx="25535467" cy="120057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535510" cy="12005691"/>
            </a:xfrm>
            <a:custGeom>
              <a:avLst/>
              <a:gdLst/>
              <a:ahLst/>
              <a:cxnLst/>
              <a:rect l="l" t="t" r="r" b="b"/>
              <a:pathLst>
                <a:path w="25535510" h="12005691">
                  <a:moveTo>
                    <a:pt x="0" y="0"/>
                  </a:moveTo>
                  <a:lnTo>
                    <a:pt x="25535510" y="0"/>
                  </a:lnTo>
                  <a:lnTo>
                    <a:pt x="25535510" y="12005691"/>
                  </a:lnTo>
                  <a:lnTo>
                    <a:pt x="0" y="12005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8000"/>
              </a:blip>
              <a:stretch>
                <a:fillRect t="-26" b="-27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14400" y="876300"/>
            <a:ext cx="444500" cy="292100"/>
            <a:chOff x="0" y="0"/>
            <a:chExt cx="592667" cy="3894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2709" cy="389509"/>
            </a:xfrm>
            <a:custGeom>
              <a:avLst/>
              <a:gdLst/>
              <a:ahLst/>
              <a:cxnLst/>
              <a:rect l="l" t="t" r="r" b="b"/>
              <a:pathLst>
                <a:path w="592709" h="389509">
                  <a:moveTo>
                    <a:pt x="0" y="0"/>
                  </a:moveTo>
                  <a:lnTo>
                    <a:pt x="592709" y="0"/>
                  </a:lnTo>
                  <a:lnTo>
                    <a:pt x="592709" y="389509"/>
                  </a:lnTo>
                  <a:lnTo>
                    <a:pt x="0" y="3895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724" r="7" b="-71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5363340" y="279400"/>
            <a:ext cx="2721460" cy="736600"/>
            <a:chOff x="0" y="0"/>
            <a:chExt cx="3628614" cy="9821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28614" cy="982133"/>
            </a:xfrm>
            <a:custGeom>
              <a:avLst/>
              <a:gdLst/>
              <a:ahLst/>
              <a:cxnLst/>
              <a:rect l="l" t="t" r="r" b="b"/>
              <a:pathLst>
                <a:path w="3628614" h="982133">
                  <a:moveTo>
                    <a:pt x="0" y="0"/>
                  </a:moveTo>
                  <a:lnTo>
                    <a:pt x="3628614" y="0"/>
                  </a:lnTo>
                  <a:lnTo>
                    <a:pt x="3628614" y="982133"/>
                  </a:lnTo>
                  <a:lnTo>
                    <a:pt x="0" y="9821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3628614" cy="9916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040"/>
                </a:lnSpc>
              </a:pPr>
              <a:r>
                <a:rPr lang="en-US" sz="4200">
                  <a:solidFill>
                    <a:srgbClr val="FD6F22"/>
                  </a:solidFill>
                  <a:latin typeface="210 네버랜드 Bold"/>
                  <a:ea typeface="210 네버랜드 Bold"/>
                  <a:cs typeface="210 네버랜드 Bold"/>
                  <a:sym typeface="210 네버랜드 Bold"/>
                </a:rPr>
                <a:t>PORT</a:t>
              </a:r>
              <a:r>
                <a:rPr lang="en-US" sz="4200">
                  <a:solidFill>
                    <a:srgbClr val="FFFFFF"/>
                  </a:solidFill>
                  <a:latin typeface="210 네버랜드 Bold"/>
                  <a:ea typeface="210 네버랜드 Bold"/>
                  <a:cs typeface="210 네버랜드 Bold"/>
                  <a:sym typeface="210 네버랜드 Bold"/>
                </a:rPr>
                <a:t>AL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12800" y="1054100"/>
            <a:ext cx="15106833" cy="1424800"/>
            <a:chOff x="0" y="0"/>
            <a:chExt cx="20142444" cy="18997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142443" cy="1899733"/>
            </a:xfrm>
            <a:custGeom>
              <a:avLst/>
              <a:gdLst/>
              <a:ahLst/>
              <a:cxnLst/>
              <a:rect l="l" t="t" r="r" b="b"/>
              <a:pathLst>
                <a:path w="20142443" h="1899733">
                  <a:moveTo>
                    <a:pt x="0" y="0"/>
                  </a:moveTo>
                  <a:lnTo>
                    <a:pt x="20142443" y="0"/>
                  </a:lnTo>
                  <a:lnTo>
                    <a:pt x="20142443" y="1899733"/>
                  </a:lnTo>
                  <a:lnTo>
                    <a:pt x="0" y="18997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20142444" cy="18711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773"/>
                </a:lnSpc>
              </a:pPr>
              <a:r>
                <a:rPr lang="en-US" sz="6600" b="1" spc="100" dirty="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06. </a:t>
              </a:r>
              <a:r>
                <a:rPr lang="en-US" sz="6600" b="1" spc="100" dirty="0" err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기대효과</a:t>
              </a:r>
              <a:endParaRPr lang="en-US" sz="6600" b="1" spc="100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Jeju Hallasan"/>
                <a:ea typeface="Jeju Hallasan"/>
                <a:cs typeface="Jeju Hallasan"/>
                <a:sym typeface="Jeju Hallasan"/>
              </a:rPr>
              <a:t>18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55733" y="2781300"/>
            <a:ext cx="15576534" cy="8032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33"/>
              </a:lnSpc>
            </a:pP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위험물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차량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통제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및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안전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강화</a:t>
            </a:r>
            <a:endParaRPr lang="en-US" sz="4800" b="1" dirty="0">
              <a:solidFill>
                <a:srgbClr val="FFFFFF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1144271" lvl="1" indent="-572135" algn="l">
              <a:lnSpc>
                <a:spcPts val="6333"/>
              </a:lnSpc>
              <a:buFont typeface="Arial"/>
              <a:buChar char="•"/>
            </a:pP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ITS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위험물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차량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위치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추적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,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도심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진입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제한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,         </a:t>
            </a:r>
          </a:p>
          <a:p>
            <a:pPr marL="572136" lvl="1" algn="l">
              <a:lnSpc>
                <a:spcPts val="6333"/>
              </a:lnSpc>
            </a:pP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 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우선통과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제어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                                                          =&gt; </a:t>
            </a:r>
            <a:r>
              <a:rPr lang="en-US" sz="4800" b="1" dirty="0" err="1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사고</a:t>
            </a:r>
            <a:r>
              <a:rPr lang="en-US" sz="4800" b="1" dirty="0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예방</a:t>
            </a:r>
            <a:r>
              <a:rPr lang="en-US" sz="4800" b="1" dirty="0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, </a:t>
            </a:r>
            <a:r>
              <a:rPr lang="en-US" sz="4800" b="1" dirty="0" err="1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시민안전</a:t>
            </a:r>
            <a:r>
              <a:rPr lang="en-US" sz="4800" b="1" dirty="0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확보</a:t>
            </a:r>
            <a:endParaRPr lang="en-US" sz="4800" b="1" dirty="0">
              <a:solidFill>
                <a:srgbClr val="FD6F22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6333"/>
              </a:lnSpc>
            </a:pPr>
            <a:endParaRPr lang="en-US" sz="4800" b="1" dirty="0">
              <a:solidFill>
                <a:srgbClr val="FD6F22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6333"/>
              </a:lnSpc>
            </a:pP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데이터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기반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정책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설계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가능</a:t>
            </a:r>
            <a:endParaRPr lang="en-US" sz="4800" b="1" dirty="0">
              <a:solidFill>
                <a:srgbClr val="FFFFFF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1144271" lvl="1" indent="-572135" algn="l">
              <a:lnSpc>
                <a:spcPts val="6334"/>
              </a:lnSpc>
              <a:buFont typeface="Arial"/>
              <a:buChar char="•"/>
            </a:pP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교통량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,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운송시간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,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혼잡패턴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등 ITS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실시간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운영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데이터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확보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                                                                      =&gt; </a:t>
            </a:r>
            <a:r>
              <a:rPr lang="en-US" sz="4800" b="1" dirty="0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BPA 및 </a:t>
            </a:r>
            <a:r>
              <a:rPr lang="en-US" sz="4800" b="1" dirty="0" err="1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관계</a:t>
            </a:r>
            <a:r>
              <a:rPr lang="en-US" sz="4800" b="1" dirty="0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기관의</a:t>
            </a:r>
            <a:r>
              <a:rPr lang="en-US" sz="4800" b="1" dirty="0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정량적</a:t>
            </a:r>
            <a:r>
              <a:rPr lang="en-US" sz="4800" b="1" dirty="0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정책</a:t>
            </a:r>
            <a:r>
              <a:rPr lang="en-US" sz="4800" b="1" dirty="0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수립</a:t>
            </a:r>
            <a:r>
              <a:rPr lang="en-US" sz="4800" b="1" dirty="0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기반</a:t>
            </a:r>
            <a:r>
              <a:rPr lang="en-US" sz="4800" b="1" dirty="0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제공</a:t>
            </a:r>
            <a:endParaRPr lang="en-US" sz="4800" b="1" dirty="0">
              <a:solidFill>
                <a:srgbClr val="FD6F22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6333"/>
              </a:lnSpc>
            </a:pPr>
            <a:endParaRPr lang="en-US" sz="4800" b="1" dirty="0">
              <a:solidFill>
                <a:srgbClr val="FD6F22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835900" y="-190500"/>
            <a:ext cx="11150600" cy="11112500"/>
            <a:chOff x="0" y="0"/>
            <a:chExt cx="14867467" cy="148166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867510" cy="14816710"/>
            </a:xfrm>
            <a:custGeom>
              <a:avLst/>
              <a:gdLst/>
              <a:ahLst/>
              <a:cxnLst/>
              <a:rect l="l" t="t" r="r" b="b"/>
              <a:pathLst>
                <a:path w="14867510" h="14816710">
                  <a:moveTo>
                    <a:pt x="0" y="0"/>
                  </a:moveTo>
                  <a:lnTo>
                    <a:pt x="14867510" y="0"/>
                  </a:lnTo>
                  <a:lnTo>
                    <a:pt x="14867510" y="14816710"/>
                  </a:lnTo>
                  <a:lnTo>
                    <a:pt x="0" y="148167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835900" y="0"/>
            <a:ext cx="10452100" cy="10693400"/>
            <a:chOff x="0" y="0"/>
            <a:chExt cx="13936133" cy="142578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936090" cy="14257910"/>
            </a:xfrm>
            <a:custGeom>
              <a:avLst/>
              <a:gdLst/>
              <a:ahLst/>
              <a:cxnLst/>
              <a:rect l="l" t="t" r="r" b="b"/>
              <a:pathLst>
                <a:path w="13936090" h="14257910">
                  <a:moveTo>
                    <a:pt x="0" y="0"/>
                  </a:moveTo>
                  <a:lnTo>
                    <a:pt x="13936090" y="0"/>
                  </a:lnTo>
                  <a:lnTo>
                    <a:pt x="13936090" y="14257910"/>
                  </a:lnTo>
                  <a:lnTo>
                    <a:pt x="0" y="142579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1999"/>
              </a:blip>
              <a:stretch>
                <a:fillRect t="-30" b="-29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977900" y="1689100"/>
            <a:ext cx="6294067" cy="1955800"/>
            <a:chOff x="0" y="0"/>
            <a:chExt cx="8392089" cy="26077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392089" cy="2607733"/>
            </a:xfrm>
            <a:custGeom>
              <a:avLst/>
              <a:gdLst/>
              <a:ahLst/>
              <a:cxnLst/>
              <a:rect l="l" t="t" r="r" b="b"/>
              <a:pathLst>
                <a:path w="8392089" h="2607733">
                  <a:moveTo>
                    <a:pt x="0" y="0"/>
                  </a:moveTo>
                  <a:lnTo>
                    <a:pt x="8392089" y="0"/>
                  </a:lnTo>
                  <a:lnTo>
                    <a:pt x="8392089" y="2607733"/>
                  </a:lnTo>
                  <a:lnTo>
                    <a:pt x="0" y="26077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392089" cy="26267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2001"/>
                </a:lnSpc>
              </a:pPr>
              <a:r>
                <a:rPr lang="en-US" sz="9999">
                  <a:solidFill>
                    <a:srgbClr val="FD6F22"/>
                  </a:solidFill>
                  <a:latin typeface="210 네버랜드 Bold"/>
                  <a:ea typeface="210 네버랜드 Bold"/>
                  <a:cs typeface="210 네버랜드 Bold"/>
                  <a:sym typeface="210 네버랜드 Bold"/>
                </a:rPr>
                <a:t>PORT</a:t>
              </a:r>
              <a:r>
                <a:rPr lang="en-US" sz="9999">
                  <a:solidFill>
                    <a:srgbClr val="FFFFFF"/>
                  </a:solidFill>
                  <a:latin typeface="210 네버랜드 Bold"/>
                  <a:ea typeface="210 네버랜드 Bold"/>
                  <a:cs typeface="210 네버랜드 Bold"/>
                  <a:sym typeface="210 네버랜드 Bold"/>
                </a:rPr>
                <a:t>AL</a:t>
              </a:r>
            </a:p>
          </p:txBody>
        </p:sp>
      </p:grpSp>
      <p:sp>
        <p:nvSpPr>
          <p:cNvPr id="9" name="AutoShape 9"/>
          <p:cNvSpPr/>
          <p:nvPr/>
        </p:nvSpPr>
        <p:spPr>
          <a:xfrm>
            <a:off x="1028700" y="3448192"/>
            <a:ext cx="615505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10" name="TextBox 10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Jeju Hallasan"/>
                <a:ea typeface="Jeju Hallasan"/>
                <a:cs typeface="Jeju Hallasan"/>
                <a:sym typeface="Jeju Hallasan"/>
              </a:rPr>
              <a:t>19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19233" y="5067300"/>
            <a:ext cx="6011402" cy="1844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Jeju Hallasan"/>
                <a:ea typeface="Jeju Hallasan"/>
                <a:cs typeface="Jeju Hallasan"/>
                <a:sym typeface="Jeju Hallasan"/>
              </a:rPr>
              <a:t>Shout out to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Jeju Hallasan"/>
                <a:ea typeface="Jeju Hallasan"/>
                <a:cs typeface="Jeju Hallasan"/>
                <a:sym typeface="Jeju Hallasan"/>
              </a:rPr>
              <a:t>Hun &amp; Woo &amp; Syeon &amp; Jin &amp; Hyuk &amp; Hwan &amp; Lim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" y="1168400"/>
            <a:ext cx="5168900" cy="1244600"/>
            <a:chOff x="0" y="0"/>
            <a:chExt cx="6891867" cy="1659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91867" cy="1659467"/>
            </a:xfrm>
            <a:custGeom>
              <a:avLst/>
              <a:gdLst/>
              <a:ahLst/>
              <a:cxnLst/>
              <a:rect l="l" t="t" r="r" b="b"/>
              <a:pathLst>
                <a:path w="6891867" h="1659467">
                  <a:moveTo>
                    <a:pt x="0" y="0"/>
                  </a:moveTo>
                  <a:lnTo>
                    <a:pt x="6891867" y="0"/>
                  </a:lnTo>
                  <a:lnTo>
                    <a:pt x="6891867" y="1659467"/>
                  </a:lnTo>
                  <a:lnTo>
                    <a:pt x="0" y="1659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47625"/>
              <a:ext cx="6891867" cy="161184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773"/>
                </a:lnSpc>
              </a:pPr>
              <a:r>
                <a:rPr lang="en-US" sz="7000" spc="100">
                  <a:solidFill>
                    <a:srgbClr val="FFFFFF"/>
                  </a:solidFill>
                  <a:latin typeface="210 네버랜드 Bold"/>
                  <a:ea typeface="210 네버랜드 Bold"/>
                  <a:cs typeface="210 네버랜드 Bold"/>
                  <a:sym typeface="210 네버랜드 Bold"/>
                </a:rPr>
                <a:t>Contents</a:t>
              </a: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14400" y="876300"/>
            <a:ext cx="444500" cy="292100"/>
            <a:chOff x="0" y="0"/>
            <a:chExt cx="592667" cy="3894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2709" cy="389509"/>
            </a:xfrm>
            <a:custGeom>
              <a:avLst/>
              <a:gdLst/>
              <a:ahLst/>
              <a:cxnLst/>
              <a:rect l="l" t="t" r="r" b="b"/>
              <a:pathLst>
                <a:path w="592709" h="389509">
                  <a:moveTo>
                    <a:pt x="0" y="0"/>
                  </a:moveTo>
                  <a:lnTo>
                    <a:pt x="592709" y="0"/>
                  </a:lnTo>
                  <a:lnTo>
                    <a:pt x="592709" y="389509"/>
                  </a:lnTo>
                  <a:lnTo>
                    <a:pt x="0" y="3895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24" r="7" b="-713"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7835900" y="-190500"/>
            <a:ext cx="11150600" cy="11112500"/>
            <a:chOff x="0" y="0"/>
            <a:chExt cx="14867467" cy="1481666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867510" cy="14816710"/>
            </a:xfrm>
            <a:custGeom>
              <a:avLst/>
              <a:gdLst/>
              <a:ahLst/>
              <a:cxnLst/>
              <a:rect l="l" t="t" r="r" b="b"/>
              <a:pathLst>
                <a:path w="14867510" h="14816710">
                  <a:moveTo>
                    <a:pt x="0" y="0"/>
                  </a:moveTo>
                  <a:lnTo>
                    <a:pt x="14867510" y="0"/>
                  </a:lnTo>
                  <a:lnTo>
                    <a:pt x="14867510" y="14816710"/>
                  </a:lnTo>
                  <a:lnTo>
                    <a:pt x="0" y="148167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8000"/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7835900" y="-368300"/>
            <a:ext cx="10452100" cy="10693400"/>
            <a:chOff x="0" y="0"/>
            <a:chExt cx="13936133" cy="142578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936090" cy="14257910"/>
            </a:xfrm>
            <a:custGeom>
              <a:avLst/>
              <a:gdLst/>
              <a:ahLst/>
              <a:cxnLst/>
              <a:rect l="l" t="t" r="r" b="b"/>
              <a:pathLst>
                <a:path w="13936090" h="14257910">
                  <a:moveTo>
                    <a:pt x="0" y="0"/>
                  </a:moveTo>
                  <a:lnTo>
                    <a:pt x="13936090" y="0"/>
                  </a:lnTo>
                  <a:lnTo>
                    <a:pt x="13936090" y="14257910"/>
                  </a:lnTo>
                  <a:lnTo>
                    <a:pt x="0" y="142579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41999"/>
              </a:blip>
              <a:stretch>
                <a:fillRect t="-30" b="-29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358900" y="2756914"/>
            <a:ext cx="5434561" cy="6192597"/>
            <a:chOff x="0" y="0"/>
            <a:chExt cx="7246081" cy="825679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246081" cy="8256795"/>
            </a:xfrm>
            <a:custGeom>
              <a:avLst/>
              <a:gdLst/>
              <a:ahLst/>
              <a:cxnLst/>
              <a:rect l="l" t="t" r="r" b="b"/>
              <a:pathLst>
                <a:path w="7246081" h="8256795">
                  <a:moveTo>
                    <a:pt x="0" y="0"/>
                  </a:moveTo>
                  <a:lnTo>
                    <a:pt x="7246081" y="0"/>
                  </a:lnTo>
                  <a:lnTo>
                    <a:pt x="7246081" y="8256795"/>
                  </a:lnTo>
                  <a:lnTo>
                    <a:pt x="0" y="82567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42900"/>
              <a:ext cx="7246081" cy="859969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8400"/>
                </a:lnSpc>
              </a:pPr>
              <a:r>
                <a:rPr lang="en-US" sz="4200" b="1">
                  <a:solidFill>
                    <a:srgbClr val="FD6F2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1. 도입 배경 및 목적</a:t>
              </a:r>
            </a:p>
            <a:p>
              <a:pPr algn="l">
                <a:lnSpc>
                  <a:spcPts val="8400"/>
                </a:lnSpc>
              </a:pPr>
              <a:r>
                <a:rPr lang="en-US" sz="4200" b="1">
                  <a:solidFill>
                    <a:srgbClr val="FD6F2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2. 목표 시스템 구성도</a:t>
              </a:r>
            </a:p>
            <a:p>
              <a:pPr algn="l">
                <a:lnSpc>
                  <a:spcPts val="8400"/>
                </a:lnSpc>
              </a:pPr>
              <a:r>
                <a:rPr lang="en-US" sz="4200" b="1">
                  <a:solidFill>
                    <a:srgbClr val="FD6F2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3. 통합 인프라 구성도</a:t>
              </a:r>
            </a:p>
            <a:p>
              <a:pPr algn="l">
                <a:lnSpc>
                  <a:spcPts val="8400"/>
                </a:lnSpc>
              </a:pPr>
              <a:r>
                <a:rPr lang="en-US" sz="4200" b="1">
                  <a:solidFill>
                    <a:srgbClr val="FD6F2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4. 서비스 흐름도</a:t>
              </a:r>
            </a:p>
            <a:p>
              <a:pPr algn="l">
                <a:lnSpc>
                  <a:spcPts val="8400"/>
                </a:lnSpc>
              </a:pPr>
              <a:r>
                <a:rPr lang="en-US" sz="4200" b="1">
                  <a:solidFill>
                    <a:srgbClr val="FD6F2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5. 프로토타입</a:t>
              </a:r>
            </a:p>
            <a:p>
              <a:pPr algn="l">
                <a:lnSpc>
                  <a:spcPts val="8400"/>
                </a:lnSpc>
              </a:pPr>
              <a:r>
                <a:rPr lang="en-US" sz="4200" b="1">
                  <a:solidFill>
                    <a:srgbClr val="FD6F2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6. 기대 효과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Jeju Hallasan"/>
                <a:ea typeface="Jeju Hallasan"/>
                <a:cs typeface="Jeju Hallasan"/>
                <a:sym typeface="Jeju Hallasan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79889" y="3327400"/>
            <a:ext cx="6172200" cy="6172200"/>
            <a:chOff x="0" y="0"/>
            <a:chExt cx="8229600" cy="822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229600" cy="8229600"/>
            </a:xfrm>
            <a:custGeom>
              <a:avLst/>
              <a:gdLst/>
              <a:ahLst/>
              <a:cxnLst/>
              <a:rect l="l" t="t" r="r" b="b"/>
              <a:pathLst>
                <a:path w="8229600" h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8229600"/>
                  </a:lnTo>
                  <a:lnTo>
                    <a:pt x="0" y="822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5000"/>
              </a:blip>
              <a:stretch>
                <a:fillRect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932688" y="-6223000"/>
            <a:ext cx="19151600" cy="9004300"/>
            <a:chOff x="0" y="0"/>
            <a:chExt cx="25535467" cy="120057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535510" cy="12005691"/>
            </a:xfrm>
            <a:custGeom>
              <a:avLst/>
              <a:gdLst/>
              <a:ahLst/>
              <a:cxnLst/>
              <a:rect l="l" t="t" r="r" b="b"/>
              <a:pathLst>
                <a:path w="25535510" h="12005691">
                  <a:moveTo>
                    <a:pt x="0" y="0"/>
                  </a:moveTo>
                  <a:lnTo>
                    <a:pt x="25535510" y="0"/>
                  </a:lnTo>
                  <a:lnTo>
                    <a:pt x="25535510" y="12005691"/>
                  </a:lnTo>
                  <a:lnTo>
                    <a:pt x="0" y="12005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8000"/>
              </a:blip>
              <a:stretch>
                <a:fillRect t="-26" b="-27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5363340" y="279400"/>
            <a:ext cx="2721460" cy="736600"/>
            <a:chOff x="0" y="0"/>
            <a:chExt cx="3628614" cy="9821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28614" cy="982133"/>
            </a:xfrm>
            <a:custGeom>
              <a:avLst/>
              <a:gdLst/>
              <a:ahLst/>
              <a:cxnLst/>
              <a:rect l="l" t="t" r="r" b="b"/>
              <a:pathLst>
                <a:path w="3628614" h="982133">
                  <a:moveTo>
                    <a:pt x="0" y="0"/>
                  </a:moveTo>
                  <a:lnTo>
                    <a:pt x="3628614" y="0"/>
                  </a:lnTo>
                  <a:lnTo>
                    <a:pt x="3628614" y="982133"/>
                  </a:lnTo>
                  <a:lnTo>
                    <a:pt x="0" y="9821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3628614" cy="9916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040"/>
                </a:lnSpc>
              </a:pPr>
              <a:r>
                <a:rPr lang="en-US" sz="4200">
                  <a:solidFill>
                    <a:srgbClr val="FD6F22"/>
                  </a:solidFill>
                  <a:latin typeface="210 네버랜드 Bold"/>
                  <a:ea typeface="210 네버랜드 Bold"/>
                  <a:cs typeface="210 네버랜드 Bold"/>
                  <a:sym typeface="210 네버랜드 Bold"/>
                </a:rPr>
                <a:t>PORT</a:t>
              </a:r>
              <a:r>
                <a:rPr lang="en-US" sz="4200">
                  <a:solidFill>
                    <a:srgbClr val="FFFFFF"/>
                  </a:solidFill>
                  <a:latin typeface="210 네버랜드 Bold"/>
                  <a:ea typeface="210 네버랜드 Bold"/>
                  <a:cs typeface="210 네버랜드 Bold"/>
                  <a:sym typeface="210 네버랜드 Bold"/>
                </a:rPr>
                <a:t>AL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12800" y="1016000"/>
            <a:ext cx="8216900" cy="1424800"/>
            <a:chOff x="0" y="0"/>
            <a:chExt cx="10955867" cy="18997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955867" cy="1899733"/>
            </a:xfrm>
            <a:custGeom>
              <a:avLst/>
              <a:gdLst/>
              <a:ahLst/>
              <a:cxnLst/>
              <a:rect l="l" t="t" r="r" b="b"/>
              <a:pathLst>
                <a:path w="10955867" h="1899733">
                  <a:moveTo>
                    <a:pt x="0" y="0"/>
                  </a:moveTo>
                  <a:lnTo>
                    <a:pt x="10955867" y="0"/>
                  </a:lnTo>
                  <a:lnTo>
                    <a:pt x="10955867" y="1899733"/>
                  </a:lnTo>
                  <a:lnTo>
                    <a:pt x="0" y="18997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10955867" cy="18711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773"/>
                </a:lnSpc>
              </a:pPr>
              <a:r>
                <a:rPr lang="en-US" sz="6600" b="1" spc="100" dirty="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01. </a:t>
              </a:r>
              <a:r>
                <a:rPr lang="en-US" sz="6600" b="1" spc="100" dirty="0" err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도입</a:t>
              </a:r>
              <a:r>
                <a:rPr lang="en-US" sz="6600" b="1" spc="100" dirty="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6600" b="1" spc="100" dirty="0" err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배경</a:t>
              </a:r>
              <a:endParaRPr lang="en-US" sz="6600" b="1" spc="100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914400" y="876300"/>
            <a:ext cx="444500" cy="292100"/>
            <a:chOff x="0" y="0"/>
            <a:chExt cx="592667" cy="38946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92709" cy="389509"/>
            </a:xfrm>
            <a:custGeom>
              <a:avLst/>
              <a:gdLst/>
              <a:ahLst/>
              <a:cxnLst/>
              <a:rect l="l" t="t" r="r" b="b"/>
              <a:pathLst>
                <a:path w="592709" h="389509">
                  <a:moveTo>
                    <a:pt x="0" y="0"/>
                  </a:moveTo>
                  <a:lnTo>
                    <a:pt x="592709" y="0"/>
                  </a:lnTo>
                  <a:lnTo>
                    <a:pt x="592709" y="389509"/>
                  </a:lnTo>
                  <a:lnTo>
                    <a:pt x="0" y="3895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724" r="7" b="-713"/>
              </a:stretch>
            </a:blipFill>
          </p:spPr>
        </p:sp>
      </p:grpSp>
      <p:sp>
        <p:nvSpPr>
          <p:cNvPr id="14" name="AutoShape 14"/>
          <p:cNvSpPr/>
          <p:nvPr/>
        </p:nvSpPr>
        <p:spPr>
          <a:xfrm>
            <a:off x="7065451" y="6461125"/>
            <a:ext cx="1443938" cy="0"/>
          </a:xfrm>
          <a:prstGeom prst="line">
            <a:avLst/>
          </a:prstGeom>
          <a:ln w="95250" cap="flat">
            <a:solidFill>
              <a:srgbClr val="3D476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8509389" y="3938747"/>
            <a:ext cx="8698722" cy="5044757"/>
            <a:chOff x="0" y="0"/>
            <a:chExt cx="2291021" cy="13286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291021" cy="1328660"/>
            </a:xfrm>
            <a:custGeom>
              <a:avLst/>
              <a:gdLst/>
              <a:ahLst/>
              <a:cxnLst/>
              <a:rect l="l" t="t" r="r" b="b"/>
              <a:pathLst>
                <a:path w="2291021" h="1328660">
                  <a:moveTo>
                    <a:pt x="45390" y="0"/>
                  </a:moveTo>
                  <a:lnTo>
                    <a:pt x="2245631" y="0"/>
                  </a:lnTo>
                  <a:cubicBezTo>
                    <a:pt x="2270699" y="0"/>
                    <a:pt x="2291021" y="20322"/>
                    <a:pt x="2291021" y="45390"/>
                  </a:cubicBezTo>
                  <a:lnTo>
                    <a:pt x="2291021" y="1283270"/>
                  </a:lnTo>
                  <a:cubicBezTo>
                    <a:pt x="2291021" y="1308338"/>
                    <a:pt x="2270699" y="1328660"/>
                    <a:pt x="2245631" y="1328660"/>
                  </a:cubicBezTo>
                  <a:lnTo>
                    <a:pt x="45390" y="1328660"/>
                  </a:lnTo>
                  <a:cubicBezTo>
                    <a:pt x="33352" y="1328660"/>
                    <a:pt x="21807" y="1323878"/>
                    <a:pt x="13295" y="1315366"/>
                  </a:cubicBezTo>
                  <a:cubicBezTo>
                    <a:pt x="4782" y="1306853"/>
                    <a:pt x="0" y="1295308"/>
                    <a:pt x="0" y="1283270"/>
                  </a:cubicBezTo>
                  <a:lnTo>
                    <a:pt x="0" y="45390"/>
                  </a:lnTo>
                  <a:cubicBezTo>
                    <a:pt x="0" y="33352"/>
                    <a:pt x="4782" y="21807"/>
                    <a:pt x="13295" y="13295"/>
                  </a:cubicBezTo>
                  <a:cubicBezTo>
                    <a:pt x="21807" y="4782"/>
                    <a:pt x="33352" y="0"/>
                    <a:pt x="453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3D476B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291021" cy="1376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2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8807450" y="5462747"/>
            <a:ext cx="8102600" cy="2809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5"/>
              </a:lnSpc>
            </a:pPr>
            <a:r>
              <a:rPr lang="en-US" sz="2800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항만과</a:t>
            </a:r>
            <a:r>
              <a:rPr lang="en-US" sz="28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도심을</a:t>
            </a:r>
            <a:r>
              <a:rPr lang="en-US" sz="28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연결하는</a:t>
            </a:r>
            <a:r>
              <a:rPr lang="en-US" sz="28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도로혼잡</a:t>
            </a:r>
            <a:r>
              <a:rPr lang="en-US" sz="28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, </a:t>
            </a:r>
          </a:p>
          <a:p>
            <a:pPr algn="ctr">
              <a:lnSpc>
                <a:spcPts val="3705"/>
              </a:lnSpc>
            </a:pPr>
            <a:r>
              <a:rPr lang="en-US" sz="2800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게이트</a:t>
            </a:r>
            <a:r>
              <a:rPr lang="en-US" sz="28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앞 </a:t>
            </a:r>
            <a:r>
              <a:rPr lang="en-US" sz="2800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병목</a:t>
            </a:r>
            <a:r>
              <a:rPr lang="en-US" sz="28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현상</a:t>
            </a:r>
            <a:r>
              <a:rPr lang="en-US" sz="28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2800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물류</a:t>
            </a:r>
            <a:r>
              <a:rPr lang="en-US" sz="28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차량</a:t>
            </a:r>
            <a:r>
              <a:rPr lang="en-US" sz="28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주차</a:t>
            </a:r>
            <a:r>
              <a:rPr lang="en-US" sz="28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대기</a:t>
            </a:r>
            <a:r>
              <a:rPr lang="en-US" sz="28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문제</a:t>
            </a:r>
            <a:r>
              <a:rPr lang="en-US" sz="28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등</a:t>
            </a:r>
          </a:p>
          <a:p>
            <a:pPr algn="ctr">
              <a:lnSpc>
                <a:spcPts val="3705"/>
              </a:lnSpc>
            </a:pPr>
            <a:r>
              <a:rPr lang="en-US" sz="2800" dirty="0">
                <a:solidFill>
                  <a:srgbClr val="FD6F22"/>
                </a:solidFill>
                <a:latin typeface="Arimo"/>
                <a:ea typeface="Arimo"/>
                <a:cs typeface="Arimo"/>
                <a:sym typeface="Arimo"/>
              </a:rPr>
              <a:t>=&gt; </a:t>
            </a:r>
            <a:r>
              <a:rPr lang="en-US" sz="2800" dirty="0" err="1">
                <a:solidFill>
                  <a:srgbClr val="FD6F22"/>
                </a:solidFill>
                <a:latin typeface="Arimo"/>
                <a:ea typeface="Arimo"/>
                <a:cs typeface="Arimo"/>
                <a:sym typeface="Arimo"/>
              </a:rPr>
              <a:t>운송</a:t>
            </a:r>
            <a:r>
              <a:rPr lang="en-US" sz="2800" dirty="0">
                <a:solidFill>
                  <a:srgbClr val="FD6F22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800" dirty="0" err="1">
                <a:solidFill>
                  <a:srgbClr val="FD6F22"/>
                </a:solidFill>
                <a:latin typeface="Arimo"/>
                <a:ea typeface="Arimo"/>
                <a:cs typeface="Arimo"/>
                <a:sym typeface="Arimo"/>
              </a:rPr>
              <a:t>지연</a:t>
            </a:r>
            <a:r>
              <a:rPr lang="en-US" sz="2800" dirty="0">
                <a:solidFill>
                  <a:srgbClr val="FD6F22"/>
                </a:solidFill>
                <a:latin typeface="Arimo"/>
                <a:ea typeface="Arimo"/>
                <a:cs typeface="Arimo"/>
                <a:sym typeface="Arimo"/>
              </a:rPr>
              <a:t>, </a:t>
            </a:r>
            <a:r>
              <a:rPr lang="en-US" sz="2800" dirty="0" err="1">
                <a:solidFill>
                  <a:srgbClr val="FD6F22"/>
                </a:solidFill>
                <a:latin typeface="Arimo"/>
                <a:ea typeface="Arimo"/>
                <a:cs typeface="Arimo"/>
                <a:sym typeface="Arimo"/>
              </a:rPr>
              <a:t>탄소</a:t>
            </a:r>
            <a:r>
              <a:rPr lang="en-US" sz="2800" dirty="0">
                <a:solidFill>
                  <a:srgbClr val="FD6F22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800" dirty="0" err="1">
                <a:solidFill>
                  <a:srgbClr val="FD6F22"/>
                </a:solidFill>
                <a:latin typeface="Arimo"/>
                <a:ea typeface="Arimo"/>
                <a:cs typeface="Arimo"/>
                <a:sym typeface="Arimo"/>
              </a:rPr>
              <a:t>배출</a:t>
            </a:r>
            <a:r>
              <a:rPr lang="en-US" sz="2800" dirty="0">
                <a:solidFill>
                  <a:srgbClr val="FD6F22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800" dirty="0" err="1">
                <a:solidFill>
                  <a:srgbClr val="FD6F22"/>
                </a:solidFill>
                <a:latin typeface="Arimo"/>
                <a:ea typeface="Arimo"/>
                <a:cs typeface="Arimo"/>
                <a:sym typeface="Arimo"/>
              </a:rPr>
              <a:t>증가</a:t>
            </a:r>
            <a:r>
              <a:rPr lang="en-US" sz="2800" dirty="0">
                <a:solidFill>
                  <a:srgbClr val="FD6F22"/>
                </a:solidFill>
                <a:latin typeface="Arimo"/>
                <a:ea typeface="Arimo"/>
                <a:cs typeface="Arimo"/>
                <a:sym typeface="Arimo"/>
              </a:rPr>
              <a:t>, </a:t>
            </a:r>
            <a:r>
              <a:rPr lang="en-US" sz="2800" dirty="0" err="1">
                <a:solidFill>
                  <a:srgbClr val="FD6F22"/>
                </a:solidFill>
                <a:latin typeface="Arimo"/>
                <a:ea typeface="Arimo"/>
                <a:cs typeface="Arimo"/>
                <a:sym typeface="Arimo"/>
              </a:rPr>
              <a:t>민원</a:t>
            </a:r>
            <a:r>
              <a:rPr lang="en-US" sz="2800" dirty="0">
                <a:solidFill>
                  <a:srgbClr val="FD6F22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800" dirty="0" err="1">
                <a:solidFill>
                  <a:srgbClr val="FD6F22"/>
                </a:solidFill>
                <a:latin typeface="Arimo"/>
                <a:ea typeface="Arimo"/>
                <a:cs typeface="Arimo"/>
                <a:sym typeface="Arimo"/>
              </a:rPr>
              <a:t>유발</a:t>
            </a:r>
            <a:endParaRPr lang="en-US" sz="2800" dirty="0">
              <a:solidFill>
                <a:srgbClr val="FD6F22"/>
              </a:solidFill>
              <a:latin typeface="Arimo"/>
              <a:ea typeface="Arimo"/>
              <a:cs typeface="Arimo"/>
              <a:sym typeface="Arimo"/>
            </a:endParaRPr>
          </a:p>
          <a:p>
            <a:pPr algn="ctr">
              <a:lnSpc>
                <a:spcPts val="3705"/>
              </a:lnSpc>
            </a:pPr>
            <a:endParaRPr lang="en-US" sz="2800" dirty="0">
              <a:solidFill>
                <a:srgbClr val="FD6F22"/>
              </a:solidFill>
              <a:latin typeface="Arimo"/>
              <a:ea typeface="Arimo"/>
              <a:cs typeface="Arimo"/>
              <a:sym typeface="Arimo"/>
            </a:endParaRPr>
          </a:p>
          <a:p>
            <a:pPr algn="ctr">
              <a:lnSpc>
                <a:spcPts val="3705"/>
              </a:lnSpc>
            </a:pPr>
            <a:r>
              <a:rPr lang="en-US" sz="2800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신항</a:t>
            </a:r>
            <a:r>
              <a:rPr lang="en-US" sz="28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일대의</a:t>
            </a:r>
            <a:r>
              <a:rPr lang="en-US" sz="28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배후도로와</a:t>
            </a:r>
            <a:r>
              <a:rPr lang="en-US" sz="28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도심</a:t>
            </a:r>
            <a:r>
              <a:rPr lang="en-US" sz="28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진입로</a:t>
            </a:r>
            <a:endParaRPr lang="en-US" sz="2800" dirty="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ctr">
              <a:lnSpc>
                <a:spcPts val="3705"/>
              </a:lnSpc>
            </a:pPr>
            <a:r>
              <a:rPr lang="en-US" sz="2800" dirty="0">
                <a:solidFill>
                  <a:srgbClr val="FD6F22"/>
                </a:solidFill>
                <a:latin typeface="Arimo"/>
                <a:ea typeface="Arimo"/>
                <a:cs typeface="Arimo"/>
                <a:sym typeface="Arimo"/>
              </a:rPr>
              <a:t>=&gt; </a:t>
            </a:r>
            <a:r>
              <a:rPr lang="en-US" sz="2800" dirty="0" err="1">
                <a:solidFill>
                  <a:srgbClr val="FD6F22"/>
                </a:solidFill>
                <a:latin typeface="Arimo"/>
                <a:ea typeface="Arimo"/>
                <a:cs typeface="Arimo"/>
                <a:sym typeface="Arimo"/>
              </a:rPr>
              <a:t>시간대별</a:t>
            </a:r>
            <a:r>
              <a:rPr lang="en-US" sz="2800" dirty="0">
                <a:solidFill>
                  <a:srgbClr val="FD6F22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800" dirty="0" err="1">
                <a:solidFill>
                  <a:srgbClr val="FD6F22"/>
                </a:solidFill>
                <a:latin typeface="Arimo"/>
                <a:ea typeface="Arimo"/>
                <a:cs typeface="Arimo"/>
                <a:sym typeface="Arimo"/>
              </a:rPr>
              <a:t>정체</a:t>
            </a:r>
            <a:r>
              <a:rPr lang="en-US" sz="2800" dirty="0">
                <a:solidFill>
                  <a:srgbClr val="FD6F22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2800" dirty="0" err="1">
                <a:solidFill>
                  <a:srgbClr val="FD6F22"/>
                </a:solidFill>
                <a:latin typeface="Arimo"/>
                <a:ea typeface="Arimo"/>
                <a:cs typeface="Arimo"/>
                <a:sym typeface="Arimo"/>
              </a:rPr>
              <a:t>위험물</a:t>
            </a:r>
            <a:r>
              <a:rPr lang="en-US" sz="2800" dirty="0">
                <a:solidFill>
                  <a:srgbClr val="FD6F22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800" dirty="0" err="1">
                <a:solidFill>
                  <a:srgbClr val="FD6F22"/>
                </a:solidFill>
                <a:latin typeface="Arimo"/>
                <a:ea typeface="Arimo"/>
                <a:cs typeface="Arimo"/>
                <a:sym typeface="Arimo"/>
              </a:rPr>
              <a:t>차량</a:t>
            </a:r>
            <a:r>
              <a:rPr lang="en-US" sz="2800" dirty="0">
                <a:solidFill>
                  <a:srgbClr val="FD6F22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800" dirty="0" err="1">
                <a:solidFill>
                  <a:srgbClr val="FD6F22"/>
                </a:solidFill>
                <a:latin typeface="Arimo"/>
                <a:ea typeface="Arimo"/>
                <a:cs typeface="Arimo"/>
                <a:sym typeface="Arimo"/>
              </a:rPr>
              <a:t>혼입</a:t>
            </a:r>
            <a:r>
              <a:rPr lang="en-US" sz="2800" dirty="0">
                <a:solidFill>
                  <a:srgbClr val="FD6F22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2800" dirty="0" err="1">
                <a:solidFill>
                  <a:srgbClr val="FD6F22"/>
                </a:solidFill>
                <a:latin typeface="Arimo"/>
                <a:ea typeface="Arimo"/>
                <a:cs typeface="Arimo"/>
                <a:sym typeface="Arimo"/>
              </a:rPr>
              <a:t>통제</a:t>
            </a:r>
            <a:r>
              <a:rPr lang="en-US" sz="2800" dirty="0">
                <a:solidFill>
                  <a:srgbClr val="FD6F22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800" dirty="0" err="1">
                <a:solidFill>
                  <a:srgbClr val="FD6F22"/>
                </a:solidFill>
                <a:latin typeface="Arimo"/>
                <a:ea typeface="Arimo"/>
                <a:cs typeface="Arimo"/>
                <a:sym typeface="Arimo"/>
              </a:rPr>
              <a:t>미비</a:t>
            </a:r>
            <a:endParaRPr lang="en-US" sz="2800" dirty="0">
              <a:solidFill>
                <a:srgbClr val="FD6F2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190194" y="4175125"/>
            <a:ext cx="2296205" cy="831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34"/>
              </a:lnSpc>
            </a:pPr>
            <a:r>
              <a:rPr lang="en-US" sz="5299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부산항</a:t>
            </a:r>
            <a:endParaRPr lang="en-US" sz="5299" b="1" dirty="0">
              <a:solidFill>
                <a:srgbClr val="FFFFFF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918950" y="4175125"/>
            <a:ext cx="240665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34"/>
              </a:lnSpc>
            </a:pPr>
            <a:r>
              <a:rPr lang="en-US" sz="5299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문제점</a:t>
            </a:r>
            <a:endParaRPr lang="en-US" sz="5299" b="1" dirty="0">
              <a:solidFill>
                <a:srgbClr val="FFFFFF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434003" y="5845977"/>
            <a:ext cx="5391984" cy="188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5"/>
              </a:lnSpc>
            </a:pPr>
            <a:r>
              <a:rPr lang="en-US" sz="30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세계 6위 컨테이너 항만</a:t>
            </a:r>
          </a:p>
          <a:p>
            <a:pPr algn="ctr">
              <a:lnSpc>
                <a:spcPts val="3705"/>
              </a:lnSpc>
            </a:pPr>
            <a:r>
              <a:rPr lang="en-US" sz="30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연간 2천만 TEU 이상의 물동량</a:t>
            </a:r>
          </a:p>
          <a:p>
            <a:pPr algn="ctr">
              <a:lnSpc>
                <a:spcPts val="3705"/>
              </a:lnSpc>
            </a:pPr>
            <a:endParaRPr lang="en-US" sz="3099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ctr">
              <a:lnSpc>
                <a:spcPts val="3705"/>
              </a:lnSpc>
            </a:pPr>
            <a:r>
              <a:rPr lang="en-US" sz="3099">
                <a:solidFill>
                  <a:srgbClr val="FD6F22"/>
                </a:solidFill>
                <a:latin typeface="Arimo"/>
                <a:ea typeface="Arimo"/>
                <a:cs typeface="Arimo"/>
                <a:sym typeface="Arimo"/>
              </a:rPr>
              <a:t>=&gt; 대한민국 물류 핵심</a:t>
            </a:r>
          </a:p>
        </p:txBody>
      </p:sp>
      <p:sp>
        <p:nvSpPr>
          <p:cNvPr id="22" name="AutoShape 22"/>
          <p:cNvSpPr/>
          <p:nvPr/>
        </p:nvSpPr>
        <p:spPr>
          <a:xfrm>
            <a:off x="8509389" y="5143500"/>
            <a:ext cx="8620445" cy="0"/>
          </a:xfrm>
          <a:prstGeom prst="line">
            <a:avLst/>
          </a:prstGeom>
          <a:ln w="95250" cap="flat">
            <a:solidFill>
              <a:srgbClr val="3D476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23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Jeju Hallasan"/>
                <a:ea typeface="Jeju Hallasan"/>
                <a:cs typeface="Jeju Hallasan"/>
                <a:sym typeface="Jeju Hallasan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914400" y="-6223000"/>
            <a:ext cx="19151600" cy="9004300"/>
            <a:chOff x="0" y="0"/>
            <a:chExt cx="25535467" cy="120057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535510" cy="12005691"/>
            </a:xfrm>
            <a:custGeom>
              <a:avLst/>
              <a:gdLst/>
              <a:ahLst/>
              <a:cxnLst/>
              <a:rect l="l" t="t" r="r" b="b"/>
              <a:pathLst>
                <a:path w="25535510" h="12005691">
                  <a:moveTo>
                    <a:pt x="0" y="0"/>
                  </a:moveTo>
                  <a:lnTo>
                    <a:pt x="25535510" y="0"/>
                  </a:lnTo>
                  <a:lnTo>
                    <a:pt x="25535510" y="12005691"/>
                  </a:lnTo>
                  <a:lnTo>
                    <a:pt x="0" y="12005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8000"/>
              </a:blip>
              <a:stretch>
                <a:fillRect t="-26" b="-27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812800" y="1016000"/>
            <a:ext cx="8216900" cy="1424800"/>
            <a:chOff x="0" y="0"/>
            <a:chExt cx="10955867" cy="18997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955867" cy="1899733"/>
            </a:xfrm>
            <a:custGeom>
              <a:avLst/>
              <a:gdLst/>
              <a:ahLst/>
              <a:cxnLst/>
              <a:rect l="l" t="t" r="r" b="b"/>
              <a:pathLst>
                <a:path w="10955867" h="1899733">
                  <a:moveTo>
                    <a:pt x="0" y="0"/>
                  </a:moveTo>
                  <a:lnTo>
                    <a:pt x="10955867" y="0"/>
                  </a:lnTo>
                  <a:lnTo>
                    <a:pt x="10955867" y="1899733"/>
                  </a:lnTo>
                  <a:lnTo>
                    <a:pt x="0" y="18997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28575"/>
              <a:ext cx="10955867" cy="18711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773"/>
                </a:lnSpc>
              </a:pPr>
              <a:r>
                <a:rPr lang="en-US" sz="6600" b="1" spc="100" dirty="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01. </a:t>
              </a:r>
              <a:r>
                <a:rPr lang="en-US" sz="6600" b="1" spc="100" dirty="0" err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기획</a:t>
              </a:r>
              <a:r>
                <a:rPr lang="en-US" sz="6600" b="1" spc="100" dirty="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6600" b="1" spc="100" dirty="0" err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목적</a:t>
              </a:r>
              <a:endParaRPr lang="en-US" sz="6600" b="1" spc="100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14400" y="876300"/>
            <a:ext cx="444500" cy="292100"/>
            <a:chOff x="0" y="0"/>
            <a:chExt cx="592667" cy="38946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2709" cy="389509"/>
            </a:xfrm>
            <a:custGeom>
              <a:avLst/>
              <a:gdLst/>
              <a:ahLst/>
              <a:cxnLst/>
              <a:rect l="l" t="t" r="r" b="b"/>
              <a:pathLst>
                <a:path w="592709" h="389509">
                  <a:moveTo>
                    <a:pt x="0" y="0"/>
                  </a:moveTo>
                  <a:lnTo>
                    <a:pt x="592709" y="0"/>
                  </a:lnTo>
                  <a:lnTo>
                    <a:pt x="592709" y="389509"/>
                  </a:lnTo>
                  <a:lnTo>
                    <a:pt x="0" y="3895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724" r="7" b="-713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752600" y="3184525"/>
            <a:ext cx="14935200" cy="660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34"/>
              </a:lnSpc>
            </a:pP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부산항은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'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물류처리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효율성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' 뿐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아니라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도심과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연결된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 </a:t>
            </a:r>
          </a:p>
          <a:p>
            <a:pPr algn="l">
              <a:lnSpc>
                <a:spcPts val="6334"/>
              </a:lnSpc>
            </a:pP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교통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체계까지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통합적으로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관리할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수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있는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 </a:t>
            </a:r>
          </a:p>
          <a:p>
            <a:pPr algn="l">
              <a:lnSpc>
                <a:spcPts val="6334"/>
              </a:lnSpc>
            </a:pPr>
            <a:r>
              <a:rPr lang="en-US" sz="4800" b="1" dirty="0" err="1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지능형</a:t>
            </a:r>
            <a:r>
              <a:rPr lang="en-US" sz="4800" b="1" dirty="0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항만-도심</a:t>
            </a:r>
            <a:r>
              <a:rPr lang="en-US" sz="4800" b="1" dirty="0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연계</a:t>
            </a:r>
            <a:r>
              <a:rPr lang="en-US" sz="4800" b="1" dirty="0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교통</a:t>
            </a:r>
            <a:r>
              <a:rPr lang="en-US" sz="4800" b="1" dirty="0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체계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가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필요합니다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.</a:t>
            </a:r>
          </a:p>
          <a:p>
            <a:pPr algn="l">
              <a:lnSpc>
                <a:spcPts val="6334"/>
              </a:lnSpc>
            </a:pPr>
            <a:endParaRPr lang="en-US" sz="4800" b="1" dirty="0">
              <a:solidFill>
                <a:srgbClr val="FFFFFF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6334"/>
              </a:lnSpc>
            </a:pP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단순한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자동화가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아닌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실시간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상황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판단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,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차량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흐름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예측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,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교통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연계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제어가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가능한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 </a:t>
            </a:r>
          </a:p>
          <a:p>
            <a:pPr algn="l">
              <a:lnSpc>
                <a:spcPts val="6334"/>
              </a:lnSpc>
            </a:pPr>
            <a:r>
              <a:rPr lang="en-US" sz="4800" b="1" dirty="0" err="1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스마트</a:t>
            </a:r>
            <a:r>
              <a:rPr lang="en-US" sz="4800" b="1" dirty="0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교통</a:t>
            </a:r>
            <a:r>
              <a:rPr lang="en-US" sz="4800" b="1" dirty="0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기반</a:t>
            </a:r>
            <a:r>
              <a:rPr lang="en-US" sz="4800" b="1" dirty="0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항만</a:t>
            </a:r>
            <a:r>
              <a:rPr lang="en-US" sz="4800" b="1" dirty="0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운영</a:t>
            </a:r>
            <a:r>
              <a:rPr lang="en-US" sz="4800" b="1" dirty="0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시스템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을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 </a:t>
            </a:r>
          </a:p>
          <a:p>
            <a:pPr algn="l">
              <a:lnSpc>
                <a:spcPts val="6334"/>
              </a:lnSpc>
            </a:pP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구축하는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것이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핵심</a:t>
            </a:r>
            <a:r>
              <a:rPr lang="en-US" sz="4800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00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목표입니다</a:t>
            </a:r>
            <a:endParaRPr lang="en-US" sz="4800" b="1" dirty="0">
              <a:solidFill>
                <a:srgbClr val="FFFFFF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5363340" y="279400"/>
            <a:ext cx="2721460" cy="736600"/>
            <a:chOff x="0" y="0"/>
            <a:chExt cx="3628614" cy="98213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28614" cy="982133"/>
            </a:xfrm>
            <a:custGeom>
              <a:avLst/>
              <a:gdLst/>
              <a:ahLst/>
              <a:cxnLst/>
              <a:rect l="l" t="t" r="r" b="b"/>
              <a:pathLst>
                <a:path w="3628614" h="982133">
                  <a:moveTo>
                    <a:pt x="0" y="0"/>
                  </a:moveTo>
                  <a:lnTo>
                    <a:pt x="3628614" y="0"/>
                  </a:lnTo>
                  <a:lnTo>
                    <a:pt x="3628614" y="982133"/>
                  </a:lnTo>
                  <a:lnTo>
                    <a:pt x="0" y="9821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3628614" cy="9916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040"/>
                </a:lnSpc>
              </a:pPr>
              <a:r>
                <a:rPr lang="en-US" sz="4200">
                  <a:solidFill>
                    <a:srgbClr val="FD6F22"/>
                  </a:solidFill>
                  <a:latin typeface="210 네버랜드 Bold"/>
                  <a:ea typeface="210 네버랜드 Bold"/>
                  <a:cs typeface="210 네버랜드 Bold"/>
                  <a:sym typeface="210 네버랜드 Bold"/>
                </a:rPr>
                <a:t>PORT</a:t>
              </a:r>
              <a:r>
                <a:rPr lang="en-US" sz="4200">
                  <a:solidFill>
                    <a:srgbClr val="FFFFFF"/>
                  </a:solidFill>
                  <a:latin typeface="210 네버랜드 Bold"/>
                  <a:ea typeface="210 네버랜드 Bold"/>
                  <a:cs typeface="210 네버랜드 Bold"/>
                  <a:sym typeface="210 네버랜드 Bold"/>
                </a:rPr>
                <a:t>AL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Jeju Hallasan"/>
                <a:ea typeface="Jeju Hallasan"/>
                <a:cs typeface="Jeju Hallasan"/>
                <a:sym typeface="Jeju Hallasan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914400" y="-6223000"/>
            <a:ext cx="19151600" cy="9004300"/>
            <a:chOff x="0" y="0"/>
            <a:chExt cx="25535467" cy="120057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535510" cy="12005691"/>
            </a:xfrm>
            <a:custGeom>
              <a:avLst/>
              <a:gdLst/>
              <a:ahLst/>
              <a:cxnLst/>
              <a:rect l="l" t="t" r="r" b="b"/>
              <a:pathLst>
                <a:path w="25535510" h="12005691">
                  <a:moveTo>
                    <a:pt x="0" y="0"/>
                  </a:moveTo>
                  <a:lnTo>
                    <a:pt x="25535510" y="0"/>
                  </a:lnTo>
                  <a:lnTo>
                    <a:pt x="25535510" y="12005691"/>
                  </a:lnTo>
                  <a:lnTo>
                    <a:pt x="0" y="12005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8000"/>
              </a:blip>
              <a:stretch>
                <a:fillRect t="-26" b="-27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812800" y="1016000"/>
            <a:ext cx="9423400" cy="1424800"/>
            <a:chOff x="0" y="0"/>
            <a:chExt cx="12564533" cy="18997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564533" cy="1899733"/>
            </a:xfrm>
            <a:custGeom>
              <a:avLst/>
              <a:gdLst/>
              <a:ahLst/>
              <a:cxnLst/>
              <a:rect l="l" t="t" r="r" b="b"/>
              <a:pathLst>
                <a:path w="12564533" h="1899733">
                  <a:moveTo>
                    <a:pt x="0" y="0"/>
                  </a:moveTo>
                  <a:lnTo>
                    <a:pt x="12564533" y="0"/>
                  </a:lnTo>
                  <a:lnTo>
                    <a:pt x="12564533" y="1899733"/>
                  </a:lnTo>
                  <a:lnTo>
                    <a:pt x="0" y="18997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28575"/>
              <a:ext cx="12564533" cy="18711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773"/>
                </a:lnSpc>
              </a:pPr>
              <a:r>
                <a:rPr lang="en-US" sz="6600" b="1" spc="100" dirty="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01. 왜 </a:t>
              </a:r>
              <a:r>
                <a:rPr lang="en-US" sz="6600" b="1" spc="100" dirty="0" err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스마트</a:t>
              </a:r>
              <a:r>
                <a:rPr lang="en-US" sz="6600" b="1" spc="100" dirty="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6600" b="1" spc="100" dirty="0" err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항만인가</a:t>
              </a:r>
              <a:r>
                <a:rPr lang="en-US" sz="6600" b="1" spc="100" dirty="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?</a:t>
              </a:r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14400" y="876300"/>
            <a:ext cx="444500" cy="292100"/>
            <a:chOff x="0" y="0"/>
            <a:chExt cx="592667" cy="38946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2709" cy="389509"/>
            </a:xfrm>
            <a:custGeom>
              <a:avLst/>
              <a:gdLst/>
              <a:ahLst/>
              <a:cxnLst/>
              <a:rect l="l" t="t" r="r" b="b"/>
              <a:pathLst>
                <a:path w="592709" h="389509">
                  <a:moveTo>
                    <a:pt x="0" y="0"/>
                  </a:moveTo>
                  <a:lnTo>
                    <a:pt x="592709" y="0"/>
                  </a:lnTo>
                  <a:lnTo>
                    <a:pt x="592709" y="389509"/>
                  </a:lnTo>
                  <a:lnTo>
                    <a:pt x="0" y="3895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724" r="7" b="-713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803400" y="3921125"/>
            <a:ext cx="14935200" cy="5006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34"/>
              </a:lnSpc>
            </a:pPr>
            <a:r>
              <a:rPr lang="en-US" sz="5299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부산은</a:t>
            </a:r>
            <a:r>
              <a:rPr lang="en-US" sz="5299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5299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항만과</a:t>
            </a:r>
            <a:r>
              <a:rPr lang="en-US" sz="5299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5299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도시가</a:t>
            </a:r>
            <a:r>
              <a:rPr lang="en-US" sz="5299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5299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매우</a:t>
            </a:r>
            <a:r>
              <a:rPr lang="en-US" sz="5299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5299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밀접하게</a:t>
            </a:r>
            <a:r>
              <a:rPr lang="en-US" sz="5299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5299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연결</a:t>
            </a:r>
            <a:endParaRPr lang="en-US" sz="5299" b="1" dirty="0">
              <a:solidFill>
                <a:srgbClr val="FFFFFF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6334"/>
              </a:lnSpc>
            </a:pPr>
            <a:r>
              <a:rPr lang="en-US" sz="5299" b="1" dirty="0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=&gt; </a:t>
            </a:r>
            <a:r>
              <a:rPr lang="en-US" sz="5299" b="1" dirty="0" err="1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물류</a:t>
            </a:r>
            <a:r>
              <a:rPr lang="en-US" sz="5299" b="1" dirty="0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5299" b="1" dirty="0" err="1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흐름과</a:t>
            </a:r>
            <a:r>
              <a:rPr lang="en-US" sz="5299" b="1" dirty="0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5299" b="1" dirty="0" err="1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도시</a:t>
            </a:r>
            <a:r>
              <a:rPr lang="en-US" sz="5299" b="1" dirty="0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5299" b="1" dirty="0" err="1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교통이</a:t>
            </a:r>
            <a:r>
              <a:rPr lang="en-US" sz="5299" b="1" dirty="0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5299" b="1" dirty="0" err="1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하나의</a:t>
            </a:r>
            <a:r>
              <a:rPr lang="en-US" sz="5299" b="1" dirty="0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5299" b="1" dirty="0" err="1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체계로</a:t>
            </a:r>
            <a:r>
              <a:rPr lang="en-US" sz="5299" b="1" dirty="0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5299" b="1" dirty="0" err="1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통합</a:t>
            </a:r>
            <a:endParaRPr lang="en-US" sz="5299" b="1" dirty="0">
              <a:solidFill>
                <a:srgbClr val="FD6F22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6334"/>
              </a:lnSpc>
            </a:pPr>
            <a:endParaRPr lang="en-US" sz="5299" b="1" dirty="0">
              <a:solidFill>
                <a:srgbClr val="FD6F22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6334"/>
              </a:lnSpc>
            </a:pPr>
            <a:r>
              <a:rPr lang="en-US" sz="5299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기존</a:t>
            </a:r>
            <a:r>
              <a:rPr lang="en-US" sz="5299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ITS </a:t>
            </a:r>
            <a:r>
              <a:rPr lang="en-US" sz="5299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기술</a:t>
            </a:r>
            <a:r>
              <a:rPr lang="en-US" sz="5299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(</a:t>
            </a:r>
            <a:r>
              <a:rPr lang="en-US" sz="5299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도심</a:t>
            </a:r>
            <a:r>
              <a:rPr lang="en-US" sz="5299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5299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신호</a:t>
            </a:r>
            <a:r>
              <a:rPr lang="en-US" sz="5299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5299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제어</a:t>
            </a:r>
            <a:r>
              <a:rPr lang="en-US" sz="5299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, </a:t>
            </a:r>
            <a:r>
              <a:rPr lang="en-US" sz="5299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도로센서</a:t>
            </a:r>
            <a:r>
              <a:rPr lang="en-US" sz="5299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등)과 </a:t>
            </a:r>
          </a:p>
          <a:p>
            <a:pPr algn="l">
              <a:lnSpc>
                <a:spcPts val="6334"/>
              </a:lnSpc>
            </a:pPr>
            <a:r>
              <a:rPr lang="en-US" sz="5299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항만</a:t>
            </a:r>
            <a:r>
              <a:rPr lang="en-US" sz="5299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ITS(</a:t>
            </a:r>
            <a:r>
              <a:rPr lang="en-US" sz="5299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게이트</a:t>
            </a:r>
            <a:r>
              <a:rPr lang="en-US" sz="5299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, AGV, </a:t>
            </a:r>
            <a:r>
              <a:rPr lang="en-US" sz="5299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하역장</a:t>
            </a:r>
            <a:r>
              <a:rPr lang="en-US" sz="5299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5299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센서</a:t>
            </a:r>
            <a:r>
              <a:rPr lang="en-US" sz="5299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등)를 </a:t>
            </a:r>
            <a:r>
              <a:rPr lang="en-US" sz="5299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유기적으로</a:t>
            </a:r>
            <a:r>
              <a:rPr lang="en-US" sz="5299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5299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연계함으로써</a:t>
            </a:r>
            <a:r>
              <a:rPr lang="en-US" sz="5299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5299" b="1" dirty="0" err="1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부산형</a:t>
            </a:r>
            <a:r>
              <a:rPr lang="en-US" sz="5299" b="1" dirty="0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5299" b="1" dirty="0" err="1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스마트</a:t>
            </a:r>
            <a:r>
              <a:rPr lang="en-US" sz="5299" b="1" dirty="0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5299" b="1" dirty="0" err="1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항만</a:t>
            </a:r>
            <a:r>
              <a:rPr lang="en-US" sz="5299" b="1" dirty="0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5299" b="1" dirty="0" err="1">
                <a:solidFill>
                  <a:srgbClr val="FD6F22"/>
                </a:solidFill>
                <a:latin typeface="Arimo Bold"/>
                <a:ea typeface="Arimo Bold"/>
                <a:cs typeface="Arimo Bold"/>
                <a:sym typeface="Arimo Bold"/>
              </a:rPr>
              <a:t>모델</a:t>
            </a:r>
            <a:r>
              <a:rPr lang="en-US" sz="5299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을</a:t>
            </a:r>
            <a:r>
              <a:rPr lang="en-US" sz="5299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5299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완성</a:t>
            </a:r>
            <a:endParaRPr lang="en-US" sz="5299" b="1" dirty="0">
              <a:solidFill>
                <a:srgbClr val="FFFFFF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5363340" y="279400"/>
            <a:ext cx="2721460" cy="736600"/>
            <a:chOff x="0" y="0"/>
            <a:chExt cx="3628614" cy="98213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28614" cy="982133"/>
            </a:xfrm>
            <a:custGeom>
              <a:avLst/>
              <a:gdLst/>
              <a:ahLst/>
              <a:cxnLst/>
              <a:rect l="l" t="t" r="r" b="b"/>
              <a:pathLst>
                <a:path w="3628614" h="982133">
                  <a:moveTo>
                    <a:pt x="0" y="0"/>
                  </a:moveTo>
                  <a:lnTo>
                    <a:pt x="3628614" y="0"/>
                  </a:lnTo>
                  <a:lnTo>
                    <a:pt x="3628614" y="982133"/>
                  </a:lnTo>
                  <a:lnTo>
                    <a:pt x="0" y="9821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3628614" cy="9916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040"/>
                </a:lnSpc>
              </a:pPr>
              <a:r>
                <a:rPr lang="en-US" sz="4200">
                  <a:solidFill>
                    <a:srgbClr val="FD6F22"/>
                  </a:solidFill>
                  <a:latin typeface="210 네버랜드 Bold"/>
                  <a:ea typeface="210 네버랜드 Bold"/>
                  <a:cs typeface="210 네버랜드 Bold"/>
                  <a:sym typeface="210 네버랜드 Bold"/>
                </a:rPr>
                <a:t>PORT</a:t>
              </a:r>
              <a:r>
                <a:rPr lang="en-US" sz="4200">
                  <a:solidFill>
                    <a:srgbClr val="FFFFFF"/>
                  </a:solidFill>
                  <a:latin typeface="210 네버랜드 Bold"/>
                  <a:ea typeface="210 네버랜드 Bold"/>
                  <a:cs typeface="210 네버랜드 Bold"/>
                  <a:sym typeface="210 네버랜드 Bold"/>
                </a:rPr>
                <a:t>AL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Jeju Hallasan"/>
                <a:ea typeface="Jeju Hallasan"/>
                <a:cs typeface="Jeju Hallasan"/>
                <a:sym typeface="Jeju Hallasan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914400" y="-6223000"/>
            <a:ext cx="19151600" cy="9004300"/>
            <a:chOff x="0" y="0"/>
            <a:chExt cx="25535467" cy="120057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535510" cy="12005691"/>
            </a:xfrm>
            <a:custGeom>
              <a:avLst/>
              <a:gdLst/>
              <a:ahLst/>
              <a:cxnLst/>
              <a:rect l="l" t="t" r="r" b="b"/>
              <a:pathLst>
                <a:path w="25535510" h="12005691">
                  <a:moveTo>
                    <a:pt x="0" y="0"/>
                  </a:moveTo>
                  <a:lnTo>
                    <a:pt x="25535510" y="0"/>
                  </a:lnTo>
                  <a:lnTo>
                    <a:pt x="25535510" y="12005691"/>
                  </a:lnTo>
                  <a:lnTo>
                    <a:pt x="0" y="12005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8000"/>
              </a:blip>
              <a:stretch>
                <a:fillRect t="-26" b="-27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812800" y="1016000"/>
            <a:ext cx="9423400" cy="1424800"/>
            <a:chOff x="0" y="0"/>
            <a:chExt cx="12564533" cy="18997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564533" cy="1899733"/>
            </a:xfrm>
            <a:custGeom>
              <a:avLst/>
              <a:gdLst/>
              <a:ahLst/>
              <a:cxnLst/>
              <a:rect l="l" t="t" r="r" b="b"/>
              <a:pathLst>
                <a:path w="12564533" h="1899733">
                  <a:moveTo>
                    <a:pt x="0" y="0"/>
                  </a:moveTo>
                  <a:lnTo>
                    <a:pt x="12564533" y="0"/>
                  </a:lnTo>
                  <a:lnTo>
                    <a:pt x="12564533" y="1899733"/>
                  </a:lnTo>
                  <a:lnTo>
                    <a:pt x="0" y="18997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28575"/>
              <a:ext cx="12564533" cy="18711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773"/>
                </a:lnSpc>
              </a:pPr>
              <a:r>
                <a:rPr lang="en-US" sz="6600" b="1" spc="100" dirty="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02. </a:t>
              </a:r>
              <a:r>
                <a:rPr lang="en-US" sz="6600" b="1" spc="100" dirty="0" err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목표</a:t>
              </a:r>
              <a:r>
                <a:rPr lang="en-US" sz="6600" b="1" spc="100" dirty="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6600" b="1" spc="100" dirty="0" err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시스템</a:t>
              </a:r>
              <a:r>
                <a:rPr lang="en-US" sz="6600" b="1" spc="100" dirty="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6600" b="1" spc="100" dirty="0" err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구성도</a:t>
              </a:r>
              <a:endParaRPr lang="en-US" sz="6600" b="1" spc="100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14400" y="876300"/>
            <a:ext cx="444500" cy="292100"/>
            <a:chOff x="0" y="0"/>
            <a:chExt cx="592667" cy="38946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2709" cy="389509"/>
            </a:xfrm>
            <a:custGeom>
              <a:avLst/>
              <a:gdLst/>
              <a:ahLst/>
              <a:cxnLst/>
              <a:rect l="l" t="t" r="r" b="b"/>
              <a:pathLst>
                <a:path w="592709" h="389509">
                  <a:moveTo>
                    <a:pt x="0" y="0"/>
                  </a:moveTo>
                  <a:lnTo>
                    <a:pt x="592709" y="0"/>
                  </a:lnTo>
                  <a:lnTo>
                    <a:pt x="592709" y="389509"/>
                  </a:lnTo>
                  <a:lnTo>
                    <a:pt x="0" y="3895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724" r="7" b="-713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5363340" y="279400"/>
            <a:ext cx="2721460" cy="736600"/>
            <a:chOff x="0" y="0"/>
            <a:chExt cx="3628614" cy="9821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28614" cy="982133"/>
            </a:xfrm>
            <a:custGeom>
              <a:avLst/>
              <a:gdLst/>
              <a:ahLst/>
              <a:cxnLst/>
              <a:rect l="l" t="t" r="r" b="b"/>
              <a:pathLst>
                <a:path w="3628614" h="982133">
                  <a:moveTo>
                    <a:pt x="0" y="0"/>
                  </a:moveTo>
                  <a:lnTo>
                    <a:pt x="3628614" y="0"/>
                  </a:lnTo>
                  <a:lnTo>
                    <a:pt x="3628614" y="982133"/>
                  </a:lnTo>
                  <a:lnTo>
                    <a:pt x="0" y="9821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3628614" cy="9916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040"/>
                </a:lnSpc>
              </a:pPr>
              <a:r>
                <a:rPr lang="en-US" sz="4200">
                  <a:solidFill>
                    <a:srgbClr val="FD6F22"/>
                  </a:solidFill>
                  <a:latin typeface="210 네버랜드 Bold"/>
                  <a:ea typeface="210 네버랜드 Bold"/>
                  <a:cs typeface="210 네버랜드 Bold"/>
                  <a:sym typeface="210 네버랜드 Bold"/>
                </a:rPr>
                <a:t>PORT</a:t>
              </a:r>
              <a:r>
                <a:rPr lang="en-US" sz="4200">
                  <a:solidFill>
                    <a:srgbClr val="FFFFFF"/>
                  </a:solidFill>
                  <a:latin typeface="210 네버랜드 Bold"/>
                  <a:ea typeface="210 네버랜드 Bold"/>
                  <a:cs typeface="210 네버랜드 Bold"/>
                  <a:sym typeface="210 네버랜드 Bold"/>
                </a:rPr>
                <a:t>AL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5524500" y="2971897"/>
            <a:ext cx="6950046" cy="7119125"/>
          </a:xfrm>
          <a:custGeom>
            <a:avLst/>
            <a:gdLst/>
            <a:ahLst/>
            <a:cxnLst/>
            <a:rect l="l" t="t" r="r" b="b"/>
            <a:pathLst>
              <a:path w="6950046" h="7119125">
                <a:moveTo>
                  <a:pt x="0" y="0"/>
                </a:moveTo>
                <a:lnTo>
                  <a:pt x="6950046" y="0"/>
                </a:lnTo>
                <a:lnTo>
                  <a:pt x="6950046" y="7119125"/>
                </a:lnTo>
                <a:lnTo>
                  <a:pt x="0" y="7119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Jeju Hallasan"/>
                <a:ea typeface="Jeju Hallasan"/>
                <a:cs typeface="Jeju Hallasan"/>
                <a:sym typeface="Jeju Hallasan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914400" y="-6223000"/>
            <a:ext cx="19151600" cy="9004300"/>
            <a:chOff x="0" y="0"/>
            <a:chExt cx="25535467" cy="120057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535510" cy="12005691"/>
            </a:xfrm>
            <a:custGeom>
              <a:avLst/>
              <a:gdLst/>
              <a:ahLst/>
              <a:cxnLst/>
              <a:rect l="l" t="t" r="r" b="b"/>
              <a:pathLst>
                <a:path w="25535510" h="12005691">
                  <a:moveTo>
                    <a:pt x="0" y="0"/>
                  </a:moveTo>
                  <a:lnTo>
                    <a:pt x="25535510" y="0"/>
                  </a:lnTo>
                  <a:lnTo>
                    <a:pt x="25535510" y="12005691"/>
                  </a:lnTo>
                  <a:lnTo>
                    <a:pt x="0" y="12005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8000"/>
              </a:blip>
              <a:stretch>
                <a:fillRect t="-26" b="-27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14400" y="876300"/>
            <a:ext cx="444500" cy="292100"/>
            <a:chOff x="0" y="0"/>
            <a:chExt cx="592667" cy="3894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2709" cy="389509"/>
            </a:xfrm>
            <a:custGeom>
              <a:avLst/>
              <a:gdLst/>
              <a:ahLst/>
              <a:cxnLst/>
              <a:rect l="l" t="t" r="r" b="b"/>
              <a:pathLst>
                <a:path w="592709" h="389509">
                  <a:moveTo>
                    <a:pt x="0" y="0"/>
                  </a:moveTo>
                  <a:lnTo>
                    <a:pt x="592709" y="0"/>
                  </a:lnTo>
                  <a:lnTo>
                    <a:pt x="592709" y="389509"/>
                  </a:lnTo>
                  <a:lnTo>
                    <a:pt x="0" y="3895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724" r="7" b="-71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5363340" y="279400"/>
            <a:ext cx="2721460" cy="736600"/>
            <a:chOff x="0" y="0"/>
            <a:chExt cx="3628614" cy="9821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28614" cy="982133"/>
            </a:xfrm>
            <a:custGeom>
              <a:avLst/>
              <a:gdLst/>
              <a:ahLst/>
              <a:cxnLst/>
              <a:rect l="l" t="t" r="r" b="b"/>
              <a:pathLst>
                <a:path w="3628614" h="982133">
                  <a:moveTo>
                    <a:pt x="0" y="0"/>
                  </a:moveTo>
                  <a:lnTo>
                    <a:pt x="3628614" y="0"/>
                  </a:lnTo>
                  <a:lnTo>
                    <a:pt x="3628614" y="982133"/>
                  </a:lnTo>
                  <a:lnTo>
                    <a:pt x="0" y="9821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3628614" cy="9916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040"/>
                </a:lnSpc>
              </a:pPr>
              <a:r>
                <a:rPr lang="en-US" sz="4200">
                  <a:solidFill>
                    <a:srgbClr val="FD6F22"/>
                  </a:solidFill>
                  <a:latin typeface="210 네버랜드 Bold"/>
                  <a:ea typeface="210 네버랜드 Bold"/>
                  <a:cs typeface="210 네버랜드 Bold"/>
                  <a:sym typeface="210 네버랜드 Bold"/>
                </a:rPr>
                <a:t>PORT</a:t>
              </a:r>
              <a:r>
                <a:rPr lang="en-US" sz="4200">
                  <a:solidFill>
                    <a:srgbClr val="FFFFFF"/>
                  </a:solidFill>
                  <a:latin typeface="210 네버랜드 Bold"/>
                  <a:ea typeface="210 네버랜드 Bold"/>
                  <a:cs typeface="210 네버랜드 Bold"/>
                  <a:sym typeface="210 네버랜드 Bold"/>
                </a:rPr>
                <a:t>AL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812800" y="4242025"/>
            <a:ext cx="7284794" cy="5317900"/>
          </a:xfrm>
          <a:custGeom>
            <a:avLst/>
            <a:gdLst/>
            <a:ahLst/>
            <a:cxnLst/>
            <a:rect l="l" t="t" r="r" b="b"/>
            <a:pathLst>
              <a:path w="7284794" h="5317900">
                <a:moveTo>
                  <a:pt x="0" y="0"/>
                </a:moveTo>
                <a:lnTo>
                  <a:pt x="7284794" y="0"/>
                </a:lnTo>
                <a:lnTo>
                  <a:pt x="7284794" y="5317900"/>
                </a:lnTo>
                <a:lnTo>
                  <a:pt x="0" y="53179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315080" y="4280125"/>
            <a:ext cx="9769720" cy="5666438"/>
          </a:xfrm>
          <a:custGeom>
            <a:avLst/>
            <a:gdLst/>
            <a:ahLst/>
            <a:cxnLst/>
            <a:rect l="l" t="t" r="r" b="b"/>
            <a:pathLst>
              <a:path w="9769720" h="5666438">
                <a:moveTo>
                  <a:pt x="0" y="0"/>
                </a:moveTo>
                <a:lnTo>
                  <a:pt x="9769720" y="0"/>
                </a:lnTo>
                <a:lnTo>
                  <a:pt x="9769720" y="5666438"/>
                </a:lnTo>
                <a:lnTo>
                  <a:pt x="0" y="56664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812800" y="1054100"/>
            <a:ext cx="15417800" cy="1424800"/>
            <a:chOff x="0" y="0"/>
            <a:chExt cx="20142444" cy="18997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142443" cy="1899733"/>
            </a:xfrm>
            <a:custGeom>
              <a:avLst/>
              <a:gdLst/>
              <a:ahLst/>
              <a:cxnLst/>
              <a:rect l="l" t="t" r="r" b="b"/>
              <a:pathLst>
                <a:path w="20142443" h="1899733">
                  <a:moveTo>
                    <a:pt x="0" y="0"/>
                  </a:moveTo>
                  <a:lnTo>
                    <a:pt x="20142443" y="0"/>
                  </a:lnTo>
                  <a:lnTo>
                    <a:pt x="20142443" y="1899733"/>
                  </a:lnTo>
                  <a:lnTo>
                    <a:pt x="0" y="18997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28575"/>
              <a:ext cx="20142444" cy="18711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773"/>
                </a:lnSpc>
              </a:pPr>
              <a:r>
                <a:rPr lang="en-US" sz="6600" b="1" spc="100" dirty="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02. </a:t>
              </a:r>
              <a:r>
                <a:rPr lang="en-US" sz="6600" b="1" spc="100" dirty="0" err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목표</a:t>
              </a:r>
              <a:r>
                <a:rPr lang="en-US" sz="6600" b="1" spc="100" dirty="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6600" b="1" spc="100" dirty="0" err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시스템</a:t>
              </a:r>
              <a:r>
                <a:rPr lang="en-US" sz="6600" b="1" spc="100" dirty="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6600" b="1" spc="100" dirty="0" err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구성도</a:t>
              </a:r>
              <a:r>
                <a:rPr lang="en-US" sz="6600" b="1" spc="100" dirty="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- </a:t>
              </a:r>
              <a:r>
                <a:rPr lang="en-US" sz="6600" b="1" spc="100" dirty="0" err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사용자</a:t>
              </a:r>
              <a:r>
                <a:rPr lang="en-US" sz="6600" b="1" spc="100" dirty="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, </a:t>
              </a:r>
              <a:r>
                <a:rPr lang="en-US" sz="6600" b="1" spc="100" dirty="0" err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서비스</a:t>
              </a:r>
              <a:endParaRPr lang="en-US" sz="6600" b="1" spc="100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Jeju Hallasan"/>
                <a:ea typeface="Jeju Hallasan"/>
                <a:cs typeface="Jeju Hallasan"/>
                <a:sym typeface="Jeju Hallasan"/>
              </a:rPr>
              <a:t>7</a:t>
            </a:r>
          </a:p>
        </p:txBody>
      </p:sp>
      <p:sp>
        <p:nvSpPr>
          <p:cNvPr id="15" name="AutoShape 15"/>
          <p:cNvSpPr/>
          <p:nvPr/>
        </p:nvSpPr>
        <p:spPr>
          <a:xfrm>
            <a:off x="8218244" y="3178961"/>
            <a:ext cx="0" cy="6492240"/>
          </a:xfrm>
          <a:prstGeom prst="line">
            <a:avLst/>
          </a:prstGeom>
          <a:ln w="3810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3352800" y="3448219"/>
            <a:ext cx="2135758" cy="831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34"/>
              </a:lnSpc>
            </a:pPr>
            <a:r>
              <a:rPr lang="en-US" sz="5299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사용자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219751" y="3410119"/>
            <a:ext cx="14935200" cy="831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34"/>
              </a:lnSpc>
            </a:pPr>
            <a:r>
              <a:rPr lang="en-US" sz="5299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서비스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914400" y="-6223000"/>
            <a:ext cx="19151600" cy="9004300"/>
            <a:chOff x="0" y="0"/>
            <a:chExt cx="25535467" cy="120057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535510" cy="12005691"/>
            </a:xfrm>
            <a:custGeom>
              <a:avLst/>
              <a:gdLst/>
              <a:ahLst/>
              <a:cxnLst/>
              <a:rect l="l" t="t" r="r" b="b"/>
              <a:pathLst>
                <a:path w="25535510" h="12005691">
                  <a:moveTo>
                    <a:pt x="0" y="0"/>
                  </a:moveTo>
                  <a:lnTo>
                    <a:pt x="25535510" y="0"/>
                  </a:lnTo>
                  <a:lnTo>
                    <a:pt x="25535510" y="12005691"/>
                  </a:lnTo>
                  <a:lnTo>
                    <a:pt x="0" y="12005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8000"/>
              </a:blip>
              <a:stretch>
                <a:fillRect t="-26" b="-27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14400" y="876300"/>
            <a:ext cx="444500" cy="292100"/>
            <a:chOff x="0" y="0"/>
            <a:chExt cx="592667" cy="3894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2709" cy="389509"/>
            </a:xfrm>
            <a:custGeom>
              <a:avLst/>
              <a:gdLst/>
              <a:ahLst/>
              <a:cxnLst/>
              <a:rect l="l" t="t" r="r" b="b"/>
              <a:pathLst>
                <a:path w="592709" h="389509">
                  <a:moveTo>
                    <a:pt x="0" y="0"/>
                  </a:moveTo>
                  <a:lnTo>
                    <a:pt x="592709" y="0"/>
                  </a:lnTo>
                  <a:lnTo>
                    <a:pt x="592709" y="389509"/>
                  </a:lnTo>
                  <a:lnTo>
                    <a:pt x="0" y="3895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724" r="7" b="-71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5363340" y="279400"/>
            <a:ext cx="2721460" cy="736600"/>
            <a:chOff x="0" y="0"/>
            <a:chExt cx="3628614" cy="9821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28614" cy="982133"/>
            </a:xfrm>
            <a:custGeom>
              <a:avLst/>
              <a:gdLst/>
              <a:ahLst/>
              <a:cxnLst/>
              <a:rect l="l" t="t" r="r" b="b"/>
              <a:pathLst>
                <a:path w="3628614" h="982133">
                  <a:moveTo>
                    <a:pt x="0" y="0"/>
                  </a:moveTo>
                  <a:lnTo>
                    <a:pt x="3628614" y="0"/>
                  </a:lnTo>
                  <a:lnTo>
                    <a:pt x="3628614" y="982133"/>
                  </a:lnTo>
                  <a:lnTo>
                    <a:pt x="0" y="9821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3628614" cy="9916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040"/>
                </a:lnSpc>
              </a:pPr>
              <a:r>
                <a:rPr lang="en-US" sz="4200">
                  <a:solidFill>
                    <a:srgbClr val="FD6F22"/>
                  </a:solidFill>
                  <a:latin typeface="210 네버랜드 Bold"/>
                  <a:ea typeface="210 네버랜드 Bold"/>
                  <a:cs typeface="210 네버랜드 Bold"/>
                  <a:sym typeface="210 네버랜드 Bold"/>
                </a:rPr>
                <a:t>PORT</a:t>
              </a:r>
              <a:r>
                <a:rPr lang="en-US" sz="4200">
                  <a:solidFill>
                    <a:srgbClr val="FFFFFF"/>
                  </a:solidFill>
                  <a:latin typeface="210 네버랜드 Bold"/>
                  <a:ea typeface="210 네버랜드 Bold"/>
                  <a:cs typeface="210 네버랜드 Bold"/>
                  <a:sym typeface="210 네버랜드 Bold"/>
                </a:rPr>
                <a:t>AL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12800" y="1054100"/>
            <a:ext cx="15106833" cy="1424800"/>
            <a:chOff x="0" y="0"/>
            <a:chExt cx="20142444" cy="18997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142443" cy="1899733"/>
            </a:xfrm>
            <a:custGeom>
              <a:avLst/>
              <a:gdLst/>
              <a:ahLst/>
              <a:cxnLst/>
              <a:rect l="l" t="t" r="r" b="b"/>
              <a:pathLst>
                <a:path w="20142443" h="1899733">
                  <a:moveTo>
                    <a:pt x="0" y="0"/>
                  </a:moveTo>
                  <a:lnTo>
                    <a:pt x="20142443" y="0"/>
                  </a:lnTo>
                  <a:lnTo>
                    <a:pt x="20142443" y="1899733"/>
                  </a:lnTo>
                  <a:lnTo>
                    <a:pt x="0" y="18997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20142444" cy="18711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773"/>
                </a:lnSpc>
              </a:pPr>
              <a:r>
                <a:rPr lang="en-US" sz="6600" b="1" spc="100" dirty="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02. </a:t>
              </a:r>
              <a:r>
                <a:rPr lang="en-US" sz="6600" b="1" spc="100" dirty="0" err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목표</a:t>
              </a:r>
              <a:r>
                <a:rPr lang="en-US" sz="6600" b="1" spc="100" dirty="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6600" b="1" spc="100" dirty="0" err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시스템</a:t>
              </a:r>
              <a:r>
                <a:rPr lang="en-US" sz="6600" b="1" spc="100" dirty="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6600" b="1" spc="100" dirty="0" err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구성도</a:t>
              </a:r>
              <a:r>
                <a:rPr lang="en-US" sz="6600" b="1" spc="100" dirty="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- </a:t>
              </a:r>
              <a:r>
                <a:rPr lang="en-US" sz="6600" b="1" spc="100" dirty="0" err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시스템</a:t>
              </a:r>
              <a:endParaRPr lang="en-US" sz="6600" b="1" spc="100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>
            <a:off x="2141780" y="2886075"/>
            <a:ext cx="14004440" cy="7159770"/>
          </a:xfrm>
          <a:custGeom>
            <a:avLst/>
            <a:gdLst/>
            <a:ahLst/>
            <a:cxnLst/>
            <a:rect l="l" t="t" r="r" b="b"/>
            <a:pathLst>
              <a:path w="14004440" h="7159770">
                <a:moveTo>
                  <a:pt x="0" y="0"/>
                </a:moveTo>
                <a:lnTo>
                  <a:pt x="14004440" y="0"/>
                </a:lnTo>
                <a:lnTo>
                  <a:pt x="14004440" y="7159770"/>
                </a:lnTo>
                <a:lnTo>
                  <a:pt x="0" y="71597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Jeju Hallasan"/>
                <a:ea typeface="Jeju Hallasan"/>
                <a:cs typeface="Jeju Hallasan"/>
                <a:sym typeface="Jeju Hallasan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914400" y="-6223000"/>
            <a:ext cx="19151600" cy="9004300"/>
            <a:chOff x="0" y="0"/>
            <a:chExt cx="25535467" cy="120057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535510" cy="12005691"/>
            </a:xfrm>
            <a:custGeom>
              <a:avLst/>
              <a:gdLst/>
              <a:ahLst/>
              <a:cxnLst/>
              <a:rect l="l" t="t" r="r" b="b"/>
              <a:pathLst>
                <a:path w="25535510" h="12005691">
                  <a:moveTo>
                    <a:pt x="0" y="0"/>
                  </a:moveTo>
                  <a:lnTo>
                    <a:pt x="25535510" y="0"/>
                  </a:lnTo>
                  <a:lnTo>
                    <a:pt x="25535510" y="12005691"/>
                  </a:lnTo>
                  <a:lnTo>
                    <a:pt x="0" y="12005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8000"/>
              </a:blip>
              <a:stretch>
                <a:fillRect t="-26" b="-27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14400" y="876300"/>
            <a:ext cx="444500" cy="292100"/>
            <a:chOff x="0" y="0"/>
            <a:chExt cx="592667" cy="3894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2709" cy="389509"/>
            </a:xfrm>
            <a:custGeom>
              <a:avLst/>
              <a:gdLst/>
              <a:ahLst/>
              <a:cxnLst/>
              <a:rect l="l" t="t" r="r" b="b"/>
              <a:pathLst>
                <a:path w="592709" h="389509">
                  <a:moveTo>
                    <a:pt x="0" y="0"/>
                  </a:moveTo>
                  <a:lnTo>
                    <a:pt x="592709" y="0"/>
                  </a:lnTo>
                  <a:lnTo>
                    <a:pt x="592709" y="389509"/>
                  </a:lnTo>
                  <a:lnTo>
                    <a:pt x="0" y="3895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724" r="7" b="-71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5363340" y="279400"/>
            <a:ext cx="2721460" cy="736600"/>
            <a:chOff x="0" y="0"/>
            <a:chExt cx="3628614" cy="9821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28614" cy="982133"/>
            </a:xfrm>
            <a:custGeom>
              <a:avLst/>
              <a:gdLst/>
              <a:ahLst/>
              <a:cxnLst/>
              <a:rect l="l" t="t" r="r" b="b"/>
              <a:pathLst>
                <a:path w="3628614" h="982133">
                  <a:moveTo>
                    <a:pt x="0" y="0"/>
                  </a:moveTo>
                  <a:lnTo>
                    <a:pt x="3628614" y="0"/>
                  </a:lnTo>
                  <a:lnTo>
                    <a:pt x="3628614" y="982133"/>
                  </a:lnTo>
                  <a:lnTo>
                    <a:pt x="0" y="9821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3628614" cy="9916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040"/>
                </a:lnSpc>
              </a:pPr>
              <a:r>
                <a:rPr lang="en-US" sz="4200">
                  <a:solidFill>
                    <a:srgbClr val="FD6F22"/>
                  </a:solidFill>
                  <a:latin typeface="210 네버랜드 Bold"/>
                  <a:ea typeface="210 네버랜드 Bold"/>
                  <a:cs typeface="210 네버랜드 Bold"/>
                  <a:sym typeface="210 네버랜드 Bold"/>
                </a:rPr>
                <a:t>PORT</a:t>
              </a:r>
              <a:r>
                <a:rPr lang="en-US" sz="4200">
                  <a:solidFill>
                    <a:srgbClr val="FFFFFF"/>
                  </a:solidFill>
                  <a:latin typeface="210 네버랜드 Bold"/>
                  <a:ea typeface="210 네버랜드 Bold"/>
                  <a:cs typeface="210 네버랜드 Bold"/>
                  <a:sym typeface="210 네버랜드 Bold"/>
                </a:rPr>
                <a:t>AL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12800" y="1054100"/>
            <a:ext cx="15106833" cy="1424800"/>
            <a:chOff x="0" y="0"/>
            <a:chExt cx="20142444" cy="18997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142443" cy="1899733"/>
            </a:xfrm>
            <a:custGeom>
              <a:avLst/>
              <a:gdLst/>
              <a:ahLst/>
              <a:cxnLst/>
              <a:rect l="l" t="t" r="r" b="b"/>
              <a:pathLst>
                <a:path w="20142443" h="1899733">
                  <a:moveTo>
                    <a:pt x="0" y="0"/>
                  </a:moveTo>
                  <a:lnTo>
                    <a:pt x="20142443" y="0"/>
                  </a:lnTo>
                  <a:lnTo>
                    <a:pt x="20142443" y="1899733"/>
                  </a:lnTo>
                  <a:lnTo>
                    <a:pt x="0" y="18997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20142444" cy="187115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773"/>
                </a:lnSpc>
              </a:pPr>
              <a:r>
                <a:rPr lang="en-US" sz="6600" b="1" spc="100" dirty="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02. </a:t>
              </a:r>
              <a:r>
                <a:rPr lang="en-US" sz="6600" b="1" spc="100" dirty="0" err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목표</a:t>
              </a:r>
              <a:r>
                <a:rPr lang="en-US" sz="6600" b="1" spc="100" dirty="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6600" b="1" spc="100" dirty="0" err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시스템</a:t>
              </a:r>
              <a:r>
                <a:rPr lang="en-US" sz="6600" b="1" spc="100" dirty="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6600" b="1" spc="100" dirty="0" err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구성도</a:t>
              </a:r>
              <a:r>
                <a:rPr lang="en-US" sz="6600" b="1" spc="100" dirty="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- </a:t>
              </a:r>
              <a:r>
                <a:rPr lang="en-US" sz="6600" b="1" spc="100" dirty="0" err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관리</a:t>
              </a:r>
              <a:r>
                <a:rPr lang="en-US" sz="6600" b="1" spc="100" dirty="0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, </a:t>
              </a:r>
              <a:r>
                <a:rPr lang="en-US" sz="6600" b="1" spc="100" dirty="0" err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연계</a:t>
              </a:r>
              <a:endParaRPr lang="en-US" sz="6600" b="1" spc="100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sp>
        <p:nvSpPr>
          <p:cNvPr id="12" name="AutoShape 12"/>
          <p:cNvSpPr/>
          <p:nvPr/>
        </p:nvSpPr>
        <p:spPr>
          <a:xfrm>
            <a:off x="8218244" y="3178961"/>
            <a:ext cx="0" cy="6492240"/>
          </a:xfrm>
          <a:prstGeom prst="line">
            <a:avLst/>
          </a:prstGeom>
          <a:ln w="3810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1653162" y="4308700"/>
            <a:ext cx="4658130" cy="5332755"/>
          </a:xfrm>
          <a:custGeom>
            <a:avLst/>
            <a:gdLst/>
            <a:ahLst/>
            <a:cxnLst/>
            <a:rect l="l" t="t" r="r" b="b"/>
            <a:pathLst>
              <a:path w="4658130" h="5332755">
                <a:moveTo>
                  <a:pt x="0" y="0"/>
                </a:moveTo>
                <a:lnTo>
                  <a:pt x="4658130" y="0"/>
                </a:lnTo>
                <a:lnTo>
                  <a:pt x="4658130" y="5332756"/>
                </a:lnTo>
                <a:lnTo>
                  <a:pt x="0" y="53327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523983" y="4899250"/>
            <a:ext cx="4425032" cy="3833468"/>
          </a:xfrm>
          <a:custGeom>
            <a:avLst/>
            <a:gdLst/>
            <a:ahLst/>
            <a:cxnLst/>
            <a:rect l="l" t="t" r="r" b="b"/>
            <a:pathLst>
              <a:path w="4425032" h="3833468">
                <a:moveTo>
                  <a:pt x="0" y="0"/>
                </a:moveTo>
                <a:lnTo>
                  <a:pt x="4425032" y="0"/>
                </a:lnTo>
                <a:lnTo>
                  <a:pt x="4425032" y="3833468"/>
                </a:lnTo>
                <a:lnTo>
                  <a:pt x="0" y="38334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26892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837116" y="4415277"/>
            <a:ext cx="4368987" cy="5255924"/>
          </a:xfrm>
          <a:custGeom>
            <a:avLst/>
            <a:gdLst/>
            <a:ahLst/>
            <a:cxnLst/>
            <a:rect l="l" t="t" r="r" b="b"/>
            <a:pathLst>
              <a:path w="4368987" h="5255924">
                <a:moveTo>
                  <a:pt x="0" y="0"/>
                </a:moveTo>
                <a:lnTo>
                  <a:pt x="4368987" y="0"/>
                </a:lnTo>
                <a:lnTo>
                  <a:pt x="4368987" y="5255924"/>
                </a:lnTo>
                <a:lnTo>
                  <a:pt x="0" y="52559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Jeju Hallasan"/>
                <a:ea typeface="Jeju Hallasan"/>
                <a:cs typeface="Jeju Hallasan"/>
                <a:sym typeface="Jeju Hallasan"/>
              </a:rPr>
              <a:t>9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352800" y="3448219"/>
            <a:ext cx="2135758" cy="831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34"/>
              </a:lnSpc>
            </a:pPr>
            <a:r>
              <a:rPr lang="en-US" sz="5299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관리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219751" y="3410119"/>
            <a:ext cx="14935200" cy="831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34"/>
              </a:lnSpc>
            </a:pPr>
            <a:r>
              <a:rPr lang="en-US" sz="5299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연계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453</Words>
  <Application>Microsoft Office PowerPoint</Application>
  <PresentationFormat>사용자 지정</PresentationFormat>
  <Paragraphs>105</Paragraphs>
  <Slides>19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210 네버랜드 Bold</vt:lpstr>
      <vt:lpstr>Arimo</vt:lpstr>
      <vt:lpstr>Jeju Hallasan</vt:lpstr>
      <vt:lpstr>Calibri</vt:lpstr>
      <vt:lpstr>Nanum Gothic Bold</vt:lpstr>
      <vt:lpstr>210 네버랜드 Light</vt:lpstr>
      <vt:lpstr>Arimo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4차 미프_30조_PPT.pptx</dc:title>
  <dc:creator>User</dc:creator>
  <cp:lastModifiedBy>양예림</cp:lastModifiedBy>
  <cp:revision>2</cp:revision>
  <dcterms:created xsi:type="dcterms:W3CDTF">2006-08-16T00:00:00Z</dcterms:created>
  <dcterms:modified xsi:type="dcterms:W3CDTF">2025-06-20T01:00:23Z</dcterms:modified>
  <dc:identifier>DAGqxR0UJTQ</dc:identifier>
</cp:coreProperties>
</file>